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1599525" cy="35999738"/>
  <p:notesSz cx="21143913" cy="35542538"/>
  <p:defaultTextStyle>
    <a:defPPr>
      <a:defRPr lang="es-CO"/>
    </a:defPPr>
    <a:lvl1pPr marL="0" algn="l" defTabSz="2764688" rtl="0" eaLnBrk="1" latinLnBrk="0" hangingPunct="1">
      <a:defRPr sz="5442" kern="1200">
        <a:solidFill>
          <a:schemeClr val="tx1"/>
        </a:solidFill>
        <a:latin typeface="+mn-lt"/>
        <a:ea typeface="+mn-ea"/>
        <a:cs typeface="+mn-cs"/>
      </a:defRPr>
    </a:lvl1pPr>
    <a:lvl2pPr marL="1382344" algn="l" defTabSz="2764688" rtl="0" eaLnBrk="1" latinLnBrk="0" hangingPunct="1">
      <a:defRPr sz="5442" kern="1200">
        <a:solidFill>
          <a:schemeClr val="tx1"/>
        </a:solidFill>
        <a:latin typeface="+mn-lt"/>
        <a:ea typeface="+mn-ea"/>
        <a:cs typeface="+mn-cs"/>
      </a:defRPr>
    </a:lvl2pPr>
    <a:lvl3pPr marL="2764688" algn="l" defTabSz="2764688" rtl="0" eaLnBrk="1" latinLnBrk="0" hangingPunct="1">
      <a:defRPr sz="5442" kern="1200">
        <a:solidFill>
          <a:schemeClr val="tx1"/>
        </a:solidFill>
        <a:latin typeface="+mn-lt"/>
        <a:ea typeface="+mn-ea"/>
        <a:cs typeface="+mn-cs"/>
      </a:defRPr>
    </a:lvl3pPr>
    <a:lvl4pPr marL="4147033" algn="l" defTabSz="2764688" rtl="0" eaLnBrk="1" latinLnBrk="0" hangingPunct="1">
      <a:defRPr sz="5442" kern="1200">
        <a:solidFill>
          <a:schemeClr val="tx1"/>
        </a:solidFill>
        <a:latin typeface="+mn-lt"/>
        <a:ea typeface="+mn-ea"/>
        <a:cs typeface="+mn-cs"/>
      </a:defRPr>
    </a:lvl4pPr>
    <a:lvl5pPr marL="5529377" algn="l" defTabSz="2764688" rtl="0" eaLnBrk="1" latinLnBrk="0" hangingPunct="1">
      <a:defRPr sz="5442" kern="1200">
        <a:solidFill>
          <a:schemeClr val="tx1"/>
        </a:solidFill>
        <a:latin typeface="+mn-lt"/>
        <a:ea typeface="+mn-ea"/>
        <a:cs typeface="+mn-cs"/>
      </a:defRPr>
    </a:lvl5pPr>
    <a:lvl6pPr marL="6911721" algn="l" defTabSz="2764688" rtl="0" eaLnBrk="1" latinLnBrk="0" hangingPunct="1">
      <a:defRPr sz="5442" kern="1200">
        <a:solidFill>
          <a:schemeClr val="tx1"/>
        </a:solidFill>
        <a:latin typeface="+mn-lt"/>
        <a:ea typeface="+mn-ea"/>
        <a:cs typeface="+mn-cs"/>
      </a:defRPr>
    </a:lvl6pPr>
    <a:lvl7pPr marL="8294065" algn="l" defTabSz="2764688" rtl="0" eaLnBrk="1" latinLnBrk="0" hangingPunct="1">
      <a:defRPr sz="5442" kern="1200">
        <a:solidFill>
          <a:schemeClr val="tx1"/>
        </a:solidFill>
        <a:latin typeface="+mn-lt"/>
        <a:ea typeface="+mn-ea"/>
        <a:cs typeface="+mn-cs"/>
      </a:defRPr>
    </a:lvl7pPr>
    <a:lvl8pPr marL="9676409" algn="l" defTabSz="2764688" rtl="0" eaLnBrk="1" latinLnBrk="0" hangingPunct="1">
      <a:defRPr sz="5442" kern="1200">
        <a:solidFill>
          <a:schemeClr val="tx1"/>
        </a:solidFill>
        <a:latin typeface="+mn-lt"/>
        <a:ea typeface="+mn-ea"/>
        <a:cs typeface="+mn-cs"/>
      </a:defRPr>
    </a:lvl8pPr>
    <a:lvl9pPr marL="11058754" algn="l" defTabSz="2764688" rtl="0" eaLnBrk="1" latinLnBrk="0" hangingPunct="1">
      <a:defRPr sz="54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p15:clr>
            <a:srgbClr val="A4A3A4"/>
          </p15:clr>
        </p15:guide>
        <p15:guide id="2" pos="68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5" autoAdjust="0"/>
    <p:restoredTop sz="99462" autoAdjust="0"/>
  </p:normalViewPr>
  <p:slideViewPr>
    <p:cSldViewPr snapToGrid="0">
      <p:cViewPr>
        <p:scale>
          <a:sx n="57" d="100"/>
          <a:sy n="57" d="100"/>
        </p:scale>
        <p:origin x="-390" y="-2784"/>
      </p:cViewPr>
      <p:guideLst>
        <p:guide orient="horz" pos="11338"/>
        <p:guide pos="68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4.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CAE8C-DBA8-4632-BDED-25FD7972B0DE}" type="doc">
      <dgm:prSet loTypeId="urn:microsoft.com/office/officeart/2005/8/layout/cycle4#1" loCatId="cycle" qsTypeId="urn:microsoft.com/office/officeart/2005/8/quickstyle/3d3" qsCatId="3D" csTypeId="urn:microsoft.com/office/officeart/2005/8/colors/colorful1#1" csCatId="colorful" phldr="1"/>
      <dgm:spPr/>
      <dgm:t>
        <a:bodyPr/>
        <a:lstStyle/>
        <a:p>
          <a:endParaRPr lang="es-ES"/>
        </a:p>
      </dgm:t>
    </dgm:pt>
    <dgm:pt modelId="{FFC19725-C904-49E9-B4F7-D1813803249E}">
      <dgm:prSet phldrT="[Texto]"/>
      <dgm:spPr/>
      <dgm:t>
        <a:bodyPr/>
        <a:lstStyle/>
        <a:p>
          <a:r>
            <a:rPr lang="es-ES"/>
            <a:t>ACTUAR</a:t>
          </a:r>
        </a:p>
      </dgm:t>
    </dgm:pt>
    <dgm:pt modelId="{FB8FACAA-8B86-44BD-AEB8-383ECAF3D069}" type="parTrans" cxnId="{23883922-4FDB-4881-8605-F6FDC7B58A7D}">
      <dgm:prSet/>
      <dgm:spPr/>
      <dgm:t>
        <a:bodyPr/>
        <a:lstStyle/>
        <a:p>
          <a:endParaRPr lang="es-ES"/>
        </a:p>
      </dgm:t>
    </dgm:pt>
    <dgm:pt modelId="{6B72D7F9-4F30-4D62-8294-967679D180BD}" type="sibTrans" cxnId="{23883922-4FDB-4881-8605-F6FDC7B58A7D}">
      <dgm:prSet/>
      <dgm:spPr/>
      <dgm:t>
        <a:bodyPr/>
        <a:lstStyle/>
        <a:p>
          <a:endParaRPr lang="es-ES"/>
        </a:p>
      </dgm:t>
    </dgm:pt>
    <dgm:pt modelId="{B58F01E9-98FE-4316-A3A9-59D01A11D7AB}">
      <dgm:prSet phldrT="[Texto]" custT="1"/>
      <dgm:spPr/>
      <dgm:t>
        <a:bodyPr/>
        <a:lstStyle/>
        <a:p>
          <a:r>
            <a:rPr lang="es-ES" sz="900" dirty="0"/>
            <a:t> Necesidades fortalecimiento</a:t>
          </a:r>
        </a:p>
      </dgm:t>
    </dgm:pt>
    <dgm:pt modelId="{85E213E0-82CD-4064-98F4-CAE771E948BD}" type="parTrans" cxnId="{70B0BE09-D736-48A7-A24C-5FB8FD7ECFCC}">
      <dgm:prSet/>
      <dgm:spPr/>
      <dgm:t>
        <a:bodyPr/>
        <a:lstStyle/>
        <a:p>
          <a:endParaRPr lang="es-ES"/>
        </a:p>
      </dgm:t>
    </dgm:pt>
    <dgm:pt modelId="{C103C801-C94D-4493-A690-7A506ECEAB5F}" type="sibTrans" cxnId="{70B0BE09-D736-48A7-A24C-5FB8FD7ECFCC}">
      <dgm:prSet/>
      <dgm:spPr/>
      <dgm:t>
        <a:bodyPr/>
        <a:lstStyle/>
        <a:p>
          <a:endParaRPr lang="es-ES"/>
        </a:p>
      </dgm:t>
    </dgm:pt>
    <dgm:pt modelId="{165443C9-8726-4A0B-BA43-E8A4DD8CE81E}">
      <dgm:prSet phldrT="[Texto]"/>
      <dgm:spPr/>
      <dgm:t>
        <a:bodyPr/>
        <a:lstStyle/>
        <a:p>
          <a:r>
            <a:rPr lang="es-ES"/>
            <a:t>PLANEAR</a:t>
          </a:r>
        </a:p>
      </dgm:t>
    </dgm:pt>
    <dgm:pt modelId="{4C18EED1-776C-4765-9C2A-6BE4E326471F}" type="parTrans" cxnId="{658C1D7B-5EF9-40BE-8EF6-C5CCBCBB450B}">
      <dgm:prSet/>
      <dgm:spPr/>
      <dgm:t>
        <a:bodyPr/>
        <a:lstStyle/>
        <a:p>
          <a:endParaRPr lang="es-ES"/>
        </a:p>
      </dgm:t>
    </dgm:pt>
    <dgm:pt modelId="{4DC9D340-2ECD-4207-9B4F-E46762661B60}" type="sibTrans" cxnId="{658C1D7B-5EF9-40BE-8EF6-C5CCBCBB450B}">
      <dgm:prSet/>
      <dgm:spPr/>
      <dgm:t>
        <a:bodyPr/>
        <a:lstStyle/>
        <a:p>
          <a:endParaRPr lang="es-ES"/>
        </a:p>
      </dgm:t>
    </dgm:pt>
    <dgm:pt modelId="{97A1BD4E-EA94-4791-84E7-BF61FD5CB8F1}">
      <dgm:prSet phldrT="[Texto]" custT="1"/>
      <dgm:spPr/>
      <dgm:t>
        <a:bodyPr/>
        <a:lstStyle/>
        <a:p>
          <a:r>
            <a:rPr lang="es-ES" sz="900"/>
            <a:t>Diagnóstico</a:t>
          </a:r>
        </a:p>
      </dgm:t>
    </dgm:pt>
    <dgm:pt modelId="{DAFFAF9F-2448-4AF4-BD9A-2C36EA86CEE3}" type="parTrans" cxnId="{A6D57C33-9D25-44BD-92CF-589D28B65F29}">
      <dgm:prSet/>
      <dgm:spPr/>
      <dgm:t>
        <a:bodyPr/>
        <a:lstStyle/>
        <a:p>
          <a:endParaRPr lang="es-ES"/>
        </a:p>
      </dgm:t>
    </dgm:pt>
    <dgm:pt modelId="{D2F2304A-5D57-49C7-AE8B-CEAC262024D8}" type="sibTrans" cxnId="{A6D57C33-9D25-44BD-92CF-589D28B65F29}">
      <dgm:prSet/>
      <dgm:spPr/>
      <dgm:t>
        <a:bodyPr/>
        <a:lstStyle/>
        <a:p>
          <a:endParaRPr lang="es-ES"/>
        </a:p>
      </dgm:t>
    </dgm:pt>
    <dgm:pt modelId="{651FDD3A-C0DF-4F66-8F79-7AD46EB8B7BA}">
      <dgm:prSet phldrT="[Texto]"/>
      <dgm:spPr/>
      <dgm:t>
        <a:bodyPr/>
        <a:lstStyle/>
        <a:p>
          <a:r>
            <a:rPr lang="es-ES"/>
            <a:t>HACER</a:t>
          </a:r>
        </a:p>
      </dgm:t>
    </dgm:pt>
    <dgm:pt modelId="{7AB646A9-88C4-477C-9F46-27AEF14F2538}" type="parTrans" cxnId="{299312B6-CC87-4737-9527-38CC1A0A81E9}">
      <dgm:prSet/>
      <dgm:spPr/>
      <dgm:t>
        <a:bodyPr/>
        <a:lstStyle/>
        <a:p>
          <a:endParaRPr lang="es-ES"/>
        </a:p>
      </dgm:t>
    </dgm:pt>
    <dgm:pt modelId="{8F0F2A35-9D19-41F6-92D1-05889981D1C0}" type="sibTrans" cxnId="{299312B6-CC87-4737-9527-38CC1A0A81E9}">
      <dgm:prSet/>
      <dgm:spPr/>
      <dgm:t>
        <a:bodyPr/>
        <a:lstStyle/>
        <a:p>
          <a:endParaRPr lang="es-ES"/>
        </a:p>
      </dgm:t>
    </dgm:pt>
    <dgm:pt modelId="{B6B52622-524F-430C-A45A-46FC38DE40BA}">
      <dgm:prSet phldrT="[Texto]" custT="1"/>
      <dgm:spPr/>
      <dgm:t>
        <a:bodyPr/>
        <a:lstStyle/>
        <a:p>
          <a:r>
            <a:rPr lang="es-ES" sz="900" dirty="0"/>
            <a:t>Socialización  y fortalecimiento documental </a:t>
          </a:r>
        </a:p>
      </dgm:t>
    </dgm:pt>
    <dgm:pt modelId="{A0E75766-433A-4D1C-A5D4-CEF47862A019}" type="parTrans" cxnId="{D0ECE593-69D4-413E-A87F-FB7CE848746F}">
      <dgm:prSet/>
      <dgm:spPr/>
      <dgm:t>
        <a:bodyPr/>
        <a:lstStyle/>
        <a:p>
          <a:endParaRPr lang="es-ES"/>
        </a:p>
      </dgm:t>
    </dgm:pt>
    <dgm:pt modelId="{6FF3859C-1A76-42A3-85A7-19A414F24385}" type="sibTrans" cxnId="{D0ECE593-69D4-413E-A87F-FB7CE848746F}">
      <dgm:prSet/>
      <dgm:spPr/>
      <dgm:t>
        <a:bodyPr/>
        <a:lstStyle/>
        <a:p>
          <a:endParaRPr lang="es-ES"/>
        </a:p>
      </dgm:t>
    </dgm:pt>
    <dgm:pt modelId="{AF0C2C22-6D79-4C03-A694-6B8216B19BA2}">
      <dgm:prSet phldrT="[Texto]"/>
      <dgm:spPr/>
      <dgm:t>
        <a:bodyPr/>
        <a:lstStyle/>
        <a:p>
          <a:pPr algn="ctr"/>
          <a:r>
            <a:rPr lang="es-ES"/>
            <a:t>VERIFICAR</a:t>
          </a:r>
        </a:p>
      </dgm:t>
    </dgm:pt>
    <dgm:pt modelId="{7C68471A-4CDC-497B-9DE6-2E81914DD86A}" type="parTrans" cxnId="{55FB4828-4C51-4DBE-BE1D-825881A93ED0}">
      <dgm:prSet/>
      <dgm:spPr/>
      <dgm:t>
        <a:bodyPr/>
        <a:lstStyle/>
        <a:p>
          <a:endParaRPr lang="es-ES"/>
        </a:p>
      </dgm:t>
    </dgm:pt>
    <dgm:pt modelId="{9DAFECE7-D0F4-4633-8B5E-7CFB642AED41}" type="sibTrans" cxnId="{55FB4828-4C51-4DBE-BE1D-825881A93ED0}">
      <dgm:prSet/>
      <dgm:spPr/>
      <dgm:t>
        <a:bodyPr/>
        <a:lstStyle/>
        <a:p>
          <a:endParaRPr lang="es-ES"/>
        </a:p>
      </dgm:t>
    </dgm:pt>
    <dgm:pt modelId="{5D3C8140-FB2D-4BE3-8CE4-CC31FDAAB889}">
      <dgm:prSet phldrT="[Texto]" custT="1"/>
      <dgm:spPr/>
      <dgm:t>
        <a:bodyPr/>
        <a:lstStyle/>
        <a:p>
          <a:r>
            <a:rPr lang="es-ES" sz="900" dirty="0"/>
            <a:t> Nivel de implementación requisitos</a:t>
          </a:r>
        </a:p>
      </dgm:t>
    </dgm:pt>
    <dgm:pt modelId="{8A156322-9A8C-4531-9D4D-9EBA1AC70481}" type="parTrans" cxnId="{D839E405-0DA9-4C45-9566-7F7DB9FF7D8D}">
      <dgm:prSet/>
      <dgm:spPr/>
      <dgm:t>
        <a:bodyPr/>
        <a:lstStyle/>
        <a:p>
          <a:endParaRPr lang="es-ES"/>
        </a:p>
      </dgm:t>
    </dgm:pt>
    <dgm:pt modelId="{2B8B097C-2807-49B8-A7E8-D21B0DD2DBA8}" type="sibTrans" cxnId="{D839E405-0DA9-4C45-9566-7F7DB9FF7D8D}">
      <dgm:prSet/>
      <dgm:spPr/>
      <dgm:t>
        <a:bodyPr/>
        <a:lstStyle/>
        <a:p>
          <a:endParaRPr lang="es-ES"/>
        </a:p>
      </dgm:t>
    </dgm:pt>
    <dgm:pt modelId="{23E597F3-FF74-4173-8064-7EE76DD5E279}">
      <dgm:prSet phldrT="[Texto]" custT="1"/>
      <dgm:spPr/>
      <dgm:t>
        <a:bodyPr/>
        <a:lstStyle/>
        <a:p>
          <a:r>
            <a:rPr lang="es-ES" sz="900"/>
            <a:t>Proyección cronogramas</a:t>
          </a:r>
        </a:p>
      </dgm:t>
    </dgm:pt>
    <dgm:pt modelId="{3F9A72CB-A0DA-4400-A6F4-56A4DB41867D}" type="parTrans" cxnId="{E980BADD-5401-4D81-A51A-2D244F9D51CB}">
      <dgm:prSet/>
      <dgm:spPr/>
      <dgm:t>
        <a:bodyPr/>
        <a:lstStyle/>
        <a:p>
          <a:endParaRPr lang="es-CO"/>
        </a:p>
      </dgm:t>
    </dgm:pt>
    <dgm:pt modelId="{149DB19E-76F0-4CD6-B944-DB1F19774E42}" type="sibTrans" cxnId="{E980BADD-5401-4D81-A51A-2D244F9D51CB}">
      <dgm:prSet/>
      <dgm:spPr/>
      <dgm:t>
        <a:bodyPr/>
        <a:lstStyle/>
        <a:p>
          <a:endParaRPr lang="es-CO"/>
        </a:p>
      </dgm:t>
    </dgm:pt>
    <dgm:pt modelId="{E8CBE736-2BF3-4051-AA3F-25B7714D8CFD}">
      <dgm:prSet phldrT="[Texto]" custT="1"/>
      <dgm:spPr/>
      <dgm:t>
        <a:bodyPr/>
        <a:lstStyle/>
        <a:p>
          <a:r>
            <a:rPr lang="es-ES" sz="900" dirty="0"/>
            <a:t>Armonización de sistemas</a:t>
          </a:r>
        </a:p>
      </dgm:t>
    </dgm:pt>
    <dgm:pt modelId="{86525BF5-A40D-4622-82F1-2076258EB153}" type="parTrans" cxnId="{7C550F45-6D08-4969-B409-6147FFA6A7FF}">
      <dgm:prSet/>
      <dgm:spPr/>
      <dgm:t>
        <a:bodyPr/>
        <a:lstStyle/>
        <a:p>
          <a:endParaRPr lang="es-CO"/>
        </a:p>
      </dgm:t>
    </dgm:pt>
    <dgm:pt modelId="{C56105AA-9B85-4E83-B2DC-68C090501D11}" type="sibTrans" cxnId="{7C550F45-6D08-4969-B409-6147FFA6A7FF}">
      <dgm:prSet/>
      <dgm:spPr/>
      <dgm:t>
        <a:bodyPr/>
        <a:lstStyle/>
        <a:p>
          <a:endParaRPr lang="es-CO"/>
        </a:p>
      </dgm:t>
    </dgm:pt>
    <dgm:pt modelId="{7DE75550-4A1D-4CCE-AFDC-4C0504A327A6}">
      <dgm:prSet phldrT="[Texto]" custT="1"/>
      <dgm:spPr/>
      <dgm:t>
        <a:bodyPr/>
        <a:lstStyle/>
        <a:p>
          <a:r>
            <a:rPr lang="es-ES" sz="900"/>
            <a:t>Establecimiento estrategia</a:t>
          </a:r>
        </a:p>
      </dgm:t>
    </dgm:pt>
    <dgm:pt modelId="{171C27E9-57BE-4809-BAD6-F67378609337}" type="parTrans" cxnId="{72A3288F-F86B-4736-95FC-2C9C326B5D47}">
      <dgm:prSet/>
      <dgm:spPr/>
      <dgm:t>
        <a:bodyPr/>
        <a:lstStyle/>
        <a:p>
          <a:endParaRPr lang="es-CO"/>
        </a:p>
      </dgm:t>
    </dgm:pt>
    <dgm:pt modelId="{B2FD65D3-CB7D-4CCE-B35F-C75FAA925A35}" type="sibTrans" cxnId="{72A3288F-F86B-4736-95FC-2C9C326B5D47}">
      <dgm:prSet/>
      <dgm:spPr/>
      <dgm:t>
        <a:bodyPr/>
        <a:lstStyle/>
        <a:p>
          <a:endParaRPr lang="es-CO"/>
        </a:p>
      </dgm:t>
    </dgm:pt>
    <dgm:pt modelId="{38845B60-28C2-4975-9B97-C35B511C0FB3}">
      <dgm:prSet phldrT="[Texto]" custT="1"/>
      <dgm:spPr/>
      <dgm:t>
        <a:bodyPr/>
        <a:lstStyle/>
        <a:p>
          <a:r>
            <a:rPr lang="es-ES" sz="900" dirty="0"/>
            <a:t>Redefinición estrategias </a:t>
          </a:r>
        </a:p>
      </dgm:t>
    </dgm:pt>
    <dgm:pt modelId="{D051FB18-3851-46BB-93FE-41C47AA998BC}" type="parTrans" cxnId="{AEFF9307-ABAE-48AF-9166-C2BA7C9A144A}">
      <dgm:prSet/>
      <dgm:spPr/>
      <dgm:t>
        <a:bodyPr/>
        <a:lstStyle/>
        <a:p>
          <a:endParaRPr lang="es-CO"/>
        </a:p>
      </dgm:t>
    </dgm:pt>
    <dgm:pt modelId="{B7374C9C-CB02-4071-BEE7-4F28AAE94E63}" type="sibTrans" cxnId="{AEFF9307-ABAE-48AF-9166-C2BA7C9A144A}">
      <dgm:prSet/>
      <dgm:spPr/>
      <dgm:t>
        <a:bodyPr/>
        <a:lstStyle/>
        <a:p>
          <a:endParaRPr lang="es-CO"/>
        </a:p>
      </dgm:t>
    </dgm:pt>
    <dgm:pt modelId="{3E309DFE-EF6A-4B9D-BF5B-EA31C328B211}">
      <dgm:prSet phldrT="[Texto]" custT="1"/>
      <dgm:spPr/>
      <dgm:t>
        <a:bodyPr/>
        <a:lstStyle/>
        <a:p>
          <a:r>
            <a:rPr lang="es-ES" sz="900" dirty="0"/>
            <a:t>Desarrollo mesas de trabajo </a:t>
          </a:r>
          <a:r>
            <a:rPr lang="es-ES" sz="900" dirty="0" smtClean="0"/>
            <a:t>(ejecución </a:t>
          </a:r>
          <a:r>
            <a:rPr lang="es-ES" sz="900" dirty="0"/>
            <a:t>del plan de </a:t>
          </a:r>
          <a:r>
            <a:rPr lang="es-ES" sz="900" dirty="0" smtClean="0"/>
            <a:t>integración)</a:t>
          </a:r>
          <a:endParaRPr lang="es-ES" sz="900" dirty="0"/>
        </a:p>
      </dgm:t>
    </dgm:pt>
    <dgm:pt modelId="{E8681910-422A-4374-8774-D7DA73A949B4}" type="parTrans" cxnId="{E9773B58-D416-4FCB-B784-53E0C6BE277B}">
      <dgm:prSet/>
      <dgm:spPr/>
      <dgm:t>
        <a:bodyPr/>
        <a:lstStyle/>
        <a:p>
          <a:endParaRPr lang="es-CO"/>
        </a:p>
      </dgm:t>
    </dgm:pt>
    <dgm:pt modelId="{55DACDB1-2435-4BD5-8731-9B402756DFF0}" type="sibTrans" cxnId="{E9773B58-D416-4FCB-B784-53E0C6BE277B}">
      <dgm:prSet/>
      <dgm:spPr/>
      <dgm:t>
        <a:bodyPr/>
        <a:lstStyle/>
        <a:p>
          <a:endParaRPr lang="es-CO"/>
        </a:p>
      </dgm:t>
    </dgm:pt>
    <dgm:pt modelId="{3FF71374-35E7-4C86-A337-A6E32BC8E292}">
      <dgm:prSet phldrT="[Texto]" custT="1"/>
      <dgm:spPr/>
      <dgm:t>
        <a:bodyPr/>
        <a:lstStyle/>
        <a:p>
          <a:r>
            <a:rPr lang="es-ES" sz="900" dirty="0"/>
            <a:t>Proyección Planes de mejoramiento</a:t>
          </a:r>
        </a:p>
      </dgm:t>
    </dgm:pt>
    <dgm:pt modelId="{987B4A45-C76C-4123-8900-3823BCABEED4}" type="parTrans" cxnId="{8E82982F-3ED1-4EED-B09A-55009FB745DB}">
      <dgm:prSet/>
      <dgm:spPr/>
      <dgm:t>
        <a:bodyPr/>
        <a:lstStyle/>
        <a:p>
          <a:endParaRPr lang="es-CO"/>
        </a:p>
      </dgm:t>
    </dgm:pt>
    <dgm:pt modelId="{13A39E54-4558-40FC-AD47-8F1589D692DD}" type="sibTrans" cxnId="{8E82982F-3ED1-4EED-B09A-55009FB745DB}">
      <dgm:prSet/>
      <dgm:spPr/>
      <dgm:t>
        <a:bodyPr/>
        <a:lstStyle/>
        <a:p>
          <a:endParaRPr lang="es-CO"/>
        </a:p>
      </dgm:t>
    </dgm:pt>
    <dgm:pt modelId="{93A24D79-5EF4-4352-BA0E-8BFA9C94B097}" type="pres">
      <dgm:prSet presAssocID="{27CCAE8C-DBA8-4632-BDED-25FD7972B0DE}" presName="cycleMatrixDiagram" presStyleCnt="0">
        <dgm:presLayoutVars>
          <dgm:chMax val="1"/>
          <dgm:dir/>
          <dgm:animLvl val="lvl"/>
          <dgm:resizeHandles val="exact"/>
        </dgm:presLayoutVars>
      </dgm:prSet>
      <dgm:spPr/>
      <dgm:t>
        <a:bodyPr/>
        <a:lstStyle/>
        <a:p>
          <a:endParaRPr lang="es-CO"/>
        </a:p>
      </dgm:t>
    </dgm:pt>
    <dgm:pt modelId="{52E899FA-D518-4F7C-9171-EAE8A9E21584}" type="pres">
      <dgm:prSet presAssocID="{27CCAE8C-DBA8-4632-BDED-25FD7972B0DE}" presName="children" presStyleCnt="0"/>
      <dgm:spPr/>
      <dgm:t>
        <a:bodyPr/>
        <a:lstStyle/>
        <a:p>
          <a:endParaRPr lang="es-CO"/>
        </a:p>
      </dgm:t>
    </dgm:pt>
    <dgm:pt modelId="{1FC125B0-DC07-4D8D-9ECA-FAEE475BECD7}" type="pres">
      <dgm:prSet presAssocID="{27CCAE8C-DBA8-4632-BDED-25FD7972B0DE}" presName="child1group" presStyleCnt="0"/>
      <dgm:spPr/>
      <dgm:t>
        <a:bodyPr/>
        <a:lstStyle/>
        <a:p>
          <a:endParaRPr lang="es-CO"/>
        </a:p>
      </dgm:t>
    </dgm:pt>
    <dgm:pt modelId="{6504383A-1136-4219-84D4-F3FB481E0D54}" type="pres">
      <dgm:prSet presAssocID="{27CCAE8C-DBA8-4632-BDED-25FD7972B0DE}" presName="child1" presStyleLbl="bgAcc1" presStyleIdx="0" presStyleCnt="4" custScaleX="123776" custLinFactNeighborX="-57847" custLinFactNeighborY="18871"/>
      <dgm:spPr/>
      <dgm:t>
        <a:bodyPr/>
        <a:lstStyle/>
        <a:p>
          <a:endParaRPr lang="es-CO"/>
        </a:p>
      </dgm:t>
    </dgm:pt>
    <dgm:pt modelId="{A0BC9737-EDAA-4560-B738-799D5216A761}" type="pres">
      <dgm:prSet presAssocID="{27CCAE8C-DBA8-4632-BDED-25FD7972B0DE}" presName="child1Text" presStyleLbl="bgAcc1" presStyleIdx="0" presStyleCnt="4">
        <dgm:presLayoutVars>
          <dgm:bulletEnabled val="1"/>
        </dgm:presLayoutVars>
      </dgm:prSet>
      <dgm:spPr/>
      <dgm:t>
        <a:bodyPr/>
        <a:lstStyle/>
        <a:p>
          <a:endParaRPr lang="es-CO"/>
        </a:p>
      </dgm:t>
    </dgm:pt>
    <dgm:pt modelId="{8FAF0F23-CAE7-43F3-9307-0C07BAC0B4C9}" type="pres">
      <dgm:prSet presAssocID="{27CCAE8C-DBA8-4632-BDED-25FD7972B0DE}" presName="child2group" presStyleCnt="0"/>
      <dgm:spPr/>
      <dgm:t>
        <a:bodyPr/>
        <a:lstStyle/>
        <a:p>
          <a:endParaRPr lang="es-CO"/>
        </a:p>
      </dgm:t>
    </dgm:pt>
    <dgm:pt modelId="{CFB41E3D-210D-4BE3-8BF5-BFE73E5F35D6}" type="pres">
      <dgm:prSet presAssocID="{27CCAE8C-DBA8-4632-BDED-25FD7972B0DE}" presName="child2" presStyleLbl="bgAcc1" presStyleIdx="1" presStyleCnt="4" custScaleX="133189" custLinFactNeighborX="36563" custLinFactNeighborY="14557"/>
      <dgm:spPr/>
      <dgm:t>
        <a:bodyPr/>
        <a:lstStyle/>
        <a:p>
          <a:endParaRPr lang="es-CO"/>
        </a:p>
      </dgm:t>
    </dgm:pt>
    <dgm:pt modelId="{DF49C947-9AC5-40AB-A136-FF9E880C27E8}" type="pres">
      <dgm:prSet presAssocID="{27CCAE8C-DBA8-4632-BDED-25FD7972B0DE}" presName="child2Text" presStyleLbl="bgAcc1" presStyleIdx="1" presStyleCnt="4">
        <dgm:presLayoutVars>
          <dgm:bulletEnabled val="1"/>
        </dgm:presLayoutVars>
      </dgm:prSet>
      <dgm:spPr/>
      <dgm:t>
        <a:bodyPr/>
        <a:lstStyle/>
        <a:p>
          <a:endParaRPr lang="es-CO"/>
        </a:p>
      </dgm:t>
    </dgm:pt>
    <dgm:pt modelId="{D18569CB-A5DB-4631-958B-DADC7F054937}" type="pres">
      <dgm:prSet presAssocID="{27CCAE8C-DBA8-4632-BDED-25FD7972B0DE}" presName="child3group" presStyleCnt="0"/>
      <dgm:spPr/>
      <dgm:t>
        <a:bodyPr/>
        <a:lstStyle/>
        <a:p>
          <a:endParaRPr lang="es-CO"/>
        </a:p>
      </dgm:t>
    </dgm:pt>
    <dgm:pt modelId="{49CF9897-2349-4D7D-8F09-D0AE855925A3}" type="pres">
      <dgm:prSet presAssocID="{27CCAE8C-DBA8-4632-BDED-25FD7972B0DE}" presName="child3" presStyleLbl="bgAcc1" presStyleIdx="2" presStyleCnt="4" custScaleX="150351" custScaleY="146728" custLinFactNeighborX="37919" custLinFactNeighborY="-14788"/>
      <dgm:spPr/>
      <dgm:t>
        <a:bodyPr/>
        <a:lstStyle/>
        <a:p>
          <a:endParaRPr lang="es-CO"/>
        </a:p>
      </dgm:t>
    </dgm:pt>
    <dgm:pt modelId="{5355787F-B4B1-4278-B5E0-C607FD24912D}" type="pres">
      <dgm:prSet presAssocID="{27CCAE8C-DBA8-4632-BDED-25FD7972B0DE}" presName="child3Text" presStyleLbl="bgAcc1" presStyleIdx="2" presStyleCnt="4">
        <dgm:presLayoutVars>
          <dgm:bulletEnabled val="1"/>
        </dgm:presLayoutVars>
      </dgm:prSet>
      <dgm:spPr/>
      <dgm:t>
        <a:bodyPr/>
        <a:lstStyle/>
        <a:p>
          <a:endParaRPr lang="es-CO"/>
        </a:p>
      </dgm:t>
    </dgm:pt>
    <dgm:pt modelId="{8BBDE6C4-606F-43B8-8212-891C9430AEB8}" type="pres">
      <dgm:prSet presAssocID="{27CCAE8C-DBA8-4632-BDED-25FD7972B0DE}" presName="child4group" presStyleCnt="0"/>
      <dgm:spPr/>
      <dgm:t>
        <a:bodyPr/>
        <a:lstStyle/>
        <a:p>
          <a:endParaRPr lang="es-CO"/>
        </a:p>
      </dgm:t>
    </dgm:pt>
    <dgm:pt modelId="{41EA4BE7-738E-49FE-8D2B-AFA5443C6307}" type="pres">
      <dgm:prSet presAssocID="{27CCAE8C-DBA8-4632-BDED-25FD7972B0DE}" presName="child4" presStyleLbl="bgAcc1" presStyleIdx="3" presStyleCnt="4" custScaleX="173176" custScaleY="138109" custLinFactNeighborX="-36856" custLinFactNeighborY="-22610"/>
      <dgm:spPr/>
      <dgm:t>
        <a:bodyPr/>
        <a:lstStyle/>
        <a:p>
          <a:endParaRPr lang="es-CO"/>
        </a:p>
      </dgm:t>
    </dgm:pt>
    <dgm:pt modelId="{10E97419-030C-4A17-A9D1-8E6D13BA971B}" type="pres">
      <dgm:prSet presAssocID="{27CCAE8C-DBA8-4632-BDED-25FD7972B0DE}" presName="child4Text" presStyleLbl="bgAcc1" presStyleIdx="3" presStyleCnt="4">
        <dgm:presLayoutVars>
          <dgm:bulletEnabled val="1"/>
        </dgm:presLayoutVars>
      </dgm:prSet>
      <dgm:spPr/>
      <dgm:t>
        <a:bodyPr/>
        <a:lstStyle/>
        <a:p>
          <a:endParaRPr lang="es-CO"/>
        </a:p>
      </dgm:t>
    </dgm:pt>
    <dgm:pt modelId="{7D90E4B8-6F77-49AC-AAF2-18C663968342}" type="pres">
      <dgm:prSet presAssocID="{27CCAE8C-DBA8-4632-BDED-25FD7972B0DE}" presName="childPlaceholder" presStyleCnt="0"/>
      <dgm:spPr/>
      <dgm:t>
        <a:bodyPr/>
        <a:lstStyle/>
        <a:p>
          <a:endParaRPr lang="es-CO"/>
        </a:p>
      </dgm:t>
    </dgm:pt>
    <dgm:pt modelId="{396B5C40-B320-4DF4-B603-8ECC61093095}" type="pres">
      <dgm:prSet presAssocID="{27CCAE8C-DBA8-4632-BDED-25FD7972B0DE}" presName="circle" presStyleCnt="0"/>
      <dgm:spPr/>
      <dgm:t>
        <a:bodyPr/>
        <a:lstStyle/>
        <a:p>
          <a:endParaRPr lang="es-CO"/>
        </a:p>
      </dgm:t>
    </dgm:pt>
    <dgm:pt modelId="{108ABC92-49AE-40C6-ACB2-CA19E238687E}" type="pres">
      <dgm:prSet presAssocID="{27CCAE8C-DBA8-4632-BDED-25FD7972B0DE}" presName="quadrant1" presStyleLbl="node1" presStyleIdx="0" presStyleCnt="4">
        <dgm:presLayoutVars>
          <dgm:chMax val="1"/>
          <dgm:bulletEnabled val="1"/>
        </dgm:presLayoutVars>
      </dgm:prSet>
      <dgm:spPr/>
      <dgm:t>
        <a:bodyPr/>
        <a:lstStyle/>
        <a:p>
          <a:endParaRPr lang="es-CO"/>
        </a:p>
      </dgm:t>
    </dgm:pt>
    <dgm:pt modelId="{DE2B2DCA-B8FB-432E-AD48-71BD517093B0}" type="pres">
      <dgm:prSet presAssocID="{27CCAE8C-DBA8-4632-BDED-25FD7972B0DE}" presName="quadrant2" presStyleLbl="node1" presStyleIdx="1" presStyleCnt="4">
        <dgm:presLayoutVars>
          <dgm:chMax val="1"/>
          <dgm:bulletEnabled val="1"/>
        </dgm:presLayoutVars>
      </dgm:prSet>
      <dgm:spPr/>
      <dgm:t>
        <a:bodyPr/>
        <a:lstStyle/>
        <a:p>
          <a:endParaRPr lang="es-ES"/>
        </a:p>
      </dgm:t>
    </dgm:pt>
    <dgm:pt modelId="{013D8A92-6A4F-43FE-8710-ECA747D02C7D}" type="pres">
      <dgm:prSet presAssocID="{27CCAE8C-DBA8-4632-BDED-25FD7972B0DE}" presName="quadrant3" presStyleLbl="node1" presStyleIdx="2" presStyleCnt="4">
        <dgm:presLayoutVars>
          <dgm:chMax val="1"/>
          <dgm:bulletEnabled val="1"/>
        </dgm:presLayoutVars>
      </dgm:prSet>
      <dgm:spPr/>
      <dgm:t>
        <a:bodyPr/>
        <a:lstStyle/>
        <a:p>
          <a:endParaRPr lang="es-CO"/>
        </a:p>
      </dgm:t>
    </dgm:pt>
    <dgm:pt modelId="{DD38B9F6-E765-4D29-8CA4-852B63630BF7}" type="pres">
      <dgm:prSet presAssocID="{27CCAE8C-DBA8-4632-BDED-25FD7972B0DE}" presName="quadrant4" presStyleLbl="node1" presStyleIdx="3" presStyleCnt="4">
        <dgm:presLayoutVars>
          <dgm:chMax val="1"/>
          <dgm:bulletEnabled val="1"/>
        </dgm:presLayoutVars>
      </dgm:prSet>
      <dgm:spPr/>
      <dgm:t>
        <a:bodyPr/>
        <a:lstStyle/>
        <a:p>
          <a:endParaRPr lang="es-CO"/>
        </a:p>
      </dgm:t>
    </dgm:pt>
    <dgm:pt modelId="{5764712C-284A-4BD4-8592-A990701459FB}" type="pres">
      <dgm:prSet presAssocID="{27CCAE8C-DBA8-4632-BDED-25FD7972B0DE}" presName="quadrantPlaceholder" presStyleCnt="0"/>
      <dgm:spPr/>
      <dgm:t>
        <a:bodyPr/>
        <a:lstStyle/>
        <a:p>
          <a:endParaRPr lang="es-CO"/>
        </a:p>
      </dgm:t>
    </dgm:pt>
    <dgm:pt modelId="{1234DDD8-FBCD-4E3B-9FED-49910F3870C8}" type="pres">
      <dgm:prSet presAssocID="{27CCAE8C-DBA8-4632-BDED-25FD7972B0DE}" presName="center1" presStyleLbl="fgShp" presStyleIdx="0" presStyleCnt="2"/>
      <dgm:spPr/>
      <dgm:t>
        <a:bodyPr/>
        <a:lstStyle/>
        <a:p>
          <a:endParaRPr lang="es-CO"/>
        </a:p>
      </dgm:t>
    </dgm:pt>
    <dgm:pt modelId="{C6E5BA79-6614-4D9B-8DF0-31CC466813AE}" type="pres">
      <dgm:prSet presAssocID="{27CCAE8C-DBA8-4632-BDED-25FD7972B0DE}" presName="center2" presStyleLbl="fgShp" presStyleIdx="1" presStyleCnt="2"/>
      <dgm:spPr/>
      <dgm:t>
        <a:bodyPr/>
        <a:lstStyle/>
        <a:p>
          <a:endParaRPr lang="es-CO"/>
        </a:p>
      </dgm:t>
    </dgm:pt>
  </dgm:ptLst>
  <dgm:cxnLst>
    <dgm:cxn modelId="{640D7CBD-D4CD-4999-8C8D-1E93B3FC988E}" type="presOf" srcId="{7DE75550-4A1D-4CCE-AFDC-4C0504A327A6}" destId="{DF49C947-9AC5-40AB-A136-FF9E880C27E8}" srcOrd="1" destOrd="2" presId="urn:microsoft.com/office/officeart/2005/8/layout/cycle4#1"/>
    <dgm:cxn modelId="{D839E405-0DA9-4C45-9566-7F7DB9FF7D8D}" srcId="{AF0C2C22-6D79-4C03-A694-6B8216B19BA2}" destId="{5D3C8140-FB2D-4BE3-8CE4-CC31FDAAB889}" srcOrd="0" destOrd="0" parTransId="{8A156322-9A8C-4531-9D4D-9EBA1AC70481}" sibTransId="{2B8B097C-2807-49B8-A7E8-D21B0DD2DBA8}"/>
    <dgm:cxn modelId="{1F350948-D68A-43C9-95A1-EB58E5F2FBE2}" type="presOf" srcId="{651FDD3A-C0DF-4F66-8F79-7AD46EB8B7BA}" destId="{013D8A92-6A4F-43FE-8710-ECA747D02C7D}" srcOrd="0" destOrd="0" presId="urn:microsoft.com/office/officeart/2005/8/layout/cycle4#1"/>
    <dgm:cxn modelId="{2C42B9A1-88EC-4115-8F02-69961969FBB0}" type="presOf" srcId="{E8CBE736-2BF3-4051-AA3F-25B7714D8CFD}" destId="{10E97419-030C-4A17-A9D1-8E6D13BA971B}" srcOrd="1" destOrd="1" presId="urn:microsoft.com/office/officeart/2005/8/layout/cycle4#1"/>
    <dgm:cxn modelId="{AEFF9307-ABAE-48AF-9166-C2BA7C9A144A}" srcId="{FFC19725-C904-49E9-B4F7-D1813803249E}" destId="{38845B60-28C2-4975-9B97-C35B511C0FB3}" srcOrd="1" destOrd="0" parTransId="{D051FB18-3851-46BB-93FE-41C47AA998BC}" sibTransId="{B7374C9C-CB02-4071-BEE7-4F28AAE94E63}"/>
    <dgm:cxn modelId="{3982AEBE-7F76-46E8-8E81-1DCC641CE857}" type="presOf" srcId="{27CCAE8C-DBA8-4632-BDED-25FD7972B0DE}" destId="{93A24D79-5EF4-4352-BA0E-8BFA9C94B097}" srcOrd="0" destOrd="0" presId="urn:microsoft.com/office/officeart/2005/8/layout/cycle4#1"/>
    <dgm:cxn modelId="{70B0BE09-D736-48A7-A24C-5FB8FD7ECFCC}" srcId="{FFC19725-C904-49E9-B4F7-D1813803249E}" destId="{B58F01E9-98FE-4316-A3A9-59D01A11D7AB}" srcOrd="0" destOrd="0" parTransId="{85E213E0-82CD-4064-98F4-CAE771E948BD}" sibTransId="{C103C801-C94D-4493-A690-7A506ECEAB5F}"/>
    <dgm:cxn modelId="{299312B6-CC87-4737-9527-38CC1A0A81E9}" srcId="{27CCAE8C-DBA8-4632-BDED-25FD7972B0DE}" destId="{651FDD3A-C0DF-4F66-8F79-7AD46EB8B7BA}" srcOrd="2" destOrd="0" parTransId="{7AB646A9-88C4-477C-9F46-27AEF14F2538}" sibTransId="{8F0F2A35-9D19-41F6-92D1-05889981D1C0}"/>
    <dgm:cxn modelId="{3383E209-C85F-40C6-9B8E-3CB238E630B8}" type="presOf" srcId="{38845B60-28C2-4975-9B97-C35B511C0FB3}" destId="{A0BC9737-EDAA-4560-B738-799D5216A761}" srcOrd="1" destOrd="1" presId="urn:microsoft.com/office/officeart/2005/8/layout/cycle4#1"/>
    <dgm:cxn modelId="{B4486734-2539-4C51-812A-4156177F1209}" type="presOf" srcId="{5D3C8140-FB2D-4BE3-8CE4-CC31FDAAB889}" destId="{10E97419-030C-4A17-A9D1-8E6D13BA971B}" srcOrd="1" destOrd="0" presId="urn:microsoft.com/office/officeart/2005/8/layout/cycle4#1"/>
    <dgm:cxn modelId="{55FB4828-4C51-4DBE-BE1D-825881A93ED0}" srcId="{27CCAE8C-DBA8-4632-BDED-25FD7972B0DE}" destId="{AF0C2C22-6D79-4C03-A694-6B8216B19BA2}" srcOrd="3" destOrd="0" parTransId="{7C68471A-4CDC-497B-9DE6-2E81914DD86A}" sibTransId="{9DAFECE7-D0F4-4633-8B5E-7CFB642AED41}"/>
    <dgm:cxn modelId="{8E82982F-3ED1-4EED-B09A-55009FB745DB}" srcId="{AF0C2C22-6D79-4C03-A694-6B8216B19BA2}" destId="{3FF71374-35E7-4C86-A337-A6E32BC8E292}" srcOrd="2" destOrd="0" parTransId="{987B4A45-C76C-4123-8900-3823BCABEED4}" sibTransId="{13A39E54-4558-40FC-AD47-8F1589D692DD}"/>
    <dgm:cxn modelId="{72A3288F-F86B-4736-95FC-2C9C326B5D47}" srcId="{165443C9-8726-4A0B-BA43-E8A4DD8CE81E}" destId="{7DE75550-4A1D-4CCE-AFDC-4C0504A327A6}" srcOrd="2" destOrd="0" parTransId="{171C27E9-57BE-4809-BAD6-F67378609337}" sibTransId="{B2FD65D3-CB7D-4CCE-B35F-C75FAA925A35}"/>
    <dgm:cxn modelId="{B4FE0F1D-7478-46C8-A245-8428B9B39A5E}" type="presOf" srcId="{3E309DFE-EF6A-4B9D-BF5B-EA31C328B211}" destId="{5355787F-B4B1-4278-B5E0-C607FD24912D}" srcOrd="1" destOrd="0" presId="urn:microsoft.com/office/officeart/2005/8/layout/cycle4#1"/>
    <dgm:cxn modelId="{BDD56225-AD05-4974-9739-5AADC160F888}" type="presOf" srcId="{97A1BD4E-EA94-4791-84E7-BF61FD5CB8F1}" destId="{DF49C947-9AC5-40AB-A136-FF9E880C27E8}" srcOrd="1" destOrd="0" presId="urn:microsoft.com/office/officeart/2005/8/layout/cycle4#1"/>
    <dgm:cxn modelId="{C26F2FBB-B972-4727-819A-02AED17778A7}" type="presOf" srcId="{165443C9-8726-4A0B-BA43-E8A4DD8CE81E}" destId="{DE2B2DCA-B8FB-432E-AD48-71BD517093B0}" srcOrd="0" destOrd="0" presId="urn:microsoft.com/office/officeart/2005/8/layout/cycle4#1"/>
    <dgm:cxn modelId="{E9773B58-D416-4FCB-B784-53E0C6BE277B}" srcId="{651FDD3A-C0DF-4F66-8F79-7AD46EB8B7BA}" destId="{3E309DFE-EF6A-4B9D-BF5B-EA31C328B211}" srcOrd="0" destOrd="0" parTransId="{E8681910-422A-4374-8774-D7DA73A949B4}" sibTransId="{55DACDB1-2435-4BD5-8731-9B402756DFF0}"/>
    <dgm:cxn modelId="{23883922-4FDB-4881-8605-F6FDC7B58A7D}" srcId="{27CCAE8C-DBA8-4632-BDED-25FD7972B0DE}" destId="{FFC19725-C904-49E9-B4F7-D1813803249E}" srcOrd="0" destOrd="0" parTransId="{FB8FACAA-8B86-44BD-AEB8-383ECAF3D069}" sibTransId="{6B72D7F9-4F30-4D62-8294-967679D180BD}"/>
    <dgm:cxn modelId="{1F2C06FB-1BFC-4D12-8EB4-3011EDA3F525}" type="presOf" srcId="{38845B60-28C2-4975-9B97-C35B511C0FB3}" destId="{6504383A-1136-4219-84D4-F3FB481E0D54}" srcOrd="0" destOrd="1" presId="urn:microsoft.com/office/officeart/2005/8/layout/cycle4#1"/>
    <dgm:cxn modelId="{5A235351-BBBF-4CAC-9010-B7A0906D33BB}" type="presOf" srcId="{97A1BD4E-EA94-4791-84E7-BF61FD5CB8F1}" destId="{CFB41E3D-210D-4BE3-8BF5-BFE73E5F35D6}" srcOrd="0" destOrd="0" presId="urn:microsoft.com/office/officeart/2005/8/layout/cycle4#1"/>
    <dgm:cxn modelId="{1F3D9A12-B4F7-46C6-9B14-51A584A9EB18}" type="presOf" srcId="{B6B52622-524F-430C-A45A-46FC38DE40BA}" destId="{49CF9897-2349-4D7D-8F09-D0AE855925A3}" srcOrd="0" destOrd="1" presId="urn:microsoft.com/office/officeart/2005/8/layout/cycle4#1"/>
    <dgm:cxn modelId="{A6D57C33-9D25-44BD-92CF-589D28B65F29}" srcId="{165443C9-8726-4A0B-BA43-E8A4DD8CE81E}" destId="{97A1BD4E-EA94-4791-84E7-BF61FD5CB8F1}" srcOrd="0" destOrd="0" parTransId="{DAFFAF9F-2448-4AF4-BD9A-2C36EA86CEE3}" sibTransId="{D2F2304A-5D57-49C7-AE8B-CEAC262024D8}"/>
    <dgm:cxn modelId="{814F123A-A774-4313-ABFD-7434DEA56977}" type="presOf" srcId="{FFC19725-C904-49E9-B4F7-D1813803249E}" destId="{108ABC92-49AE-40C6-ACB2-CA19E238687E}" srcOrd="0" destOrd="0" presId="urn:microsoft.com/office/officeart/2005/8/layout/cycle4#1"/>
    <dgm:cxn modelId="{63FE626A-480E-4253-87EA-7108FFDC2C69}" type="presOf" srcId="{3FF71374-35E7-4C86-A337-A6E32BC8E292}" destId="{10E97419-030C-4A17-A9D1-8E6D13BA971B}" srcOrd="1" destOrd="2" presId="urn:microsoft.com/office/officeart/2005/8/layout/cycle4#1"/>
    <dgm:cxn modelId="{30B39213-328D-450B-BA63-3948E1B7D6F7}" type="presOf" srcId="{3FF71374-35E7-4C86-A337-A6E32BC8E292}" destId="{41EA4BE7-738E-49FE-8D2B-AFA5443C6307}" srcOrd="0" destOrd="2" presId="urn:microsoft.com/office/officeart/2005/8/layout/cycle4#1"/>
    <dgm:cxn modelId="{E980BADD-5401-4D81-A51A-2D244F9D51CB}" srcId="{165443C9-8726-4A0B-BA43-E8A4DD8CE81E}" destId="{23E597F3-FF74-4173-8064-7EE76DD5E279}" srcOrd="1" destOrd="0" parTransId="{3F9A72CB-A0DA-4400-A6F4-56A4DB41867D}" sibTransId="{149DB19E-76F0-4CD6-B944-DB1F19774E42}"/>
    <dgm:cxn modelId="{7CE92500-D48C-485A-8888-F7E800A942F0}" type="presOf" srcId="{3E309DFE-EF6A-4B9D-BF5B-EA31C328B211}" destId="{49CF9897-2349-4D7D-8F09-D0AE855925A3}" srcOrd="0" destOrd="0" presId="urn:microsoft.com/office/officeart/2005/8/layout/cycle4#1"/>
    <dgm:cxn modelId="{D0ECE593-69D4-413E-A87F-FB7CE848746F}" srcId="{651FDD3A-C0DF-4F66-8F79-7AD46EB8B7BA}" destId="{B6B52622-524F-430C-A45A-46FC38DE40BA}" srcOrd="1" destOrd="0" parTransId="{A0E75766-433A-4D1C-A5D4-CEF47862A019}" sibTransId="{6FF3859C-1A76-42A3-85A7-19A414F24385}"/>
    <dgm:cxn modelId="{A1179924-65B0-4D21-B22C-AA281794F695}" type="presOf" srcId="{B58F01E9-98FE-4316-A3A9-59D01A11D7AB}" destId="{6504383A-1136-4219-84D4-F3FB481E0D54}" srcOrd="0" destOrd="0" presId="urn:microsoft.com/office/officeart/2005/8/layout/cycle4#1"/>
    <dgm:cxn modelId="{C8A1153A-CE31-4DA6-8605-90F45921E2A0}" type="presOf" srcId="{AF0C2C22-6D79-4C03-A694-6B8216B19BA2}" destId="{DD38B9F6-E765-4D29-8CA4-852B63630BF7}" srcOrd="0" destOrd="0" presId="urn:microsoft.com/office/officeart/2005/8/layout/cycle4#1"/>
    <dgm:cxn modelId="{658C1D7B-5EF9-40BE-8EF6-C5CCBCBB450B}" srcId="{27CCAE8C-DBA8-4632-BDED-25FD7972B0DE}" destId="{165443C9-8726-4A0B-BA43-E8A4DD8CE81E}" srcOrd="1" destOrd="0" parTransId="{4C18EED1-776C-4765-9C2A-6BE4E326471F}" sibTransId="{4DC9D340-2ECD-4207-9B4F-E46762661B60}"/>
    <dgm:cxn modelId="{31C1BDDB-E066-42EF-AE66-F069BDA8687A}" type="presOf" srcId="{B6B52622-524F-430C-A45A-46FC38DE40BA}" destId="{5355787F-B4B1-4278-B5E0-C607FD24912D}" srcOrd="1" destOrd="1" presId="urn:microsoft.com/office/officeart/2005/8/layout/cycle4#1"/>
    <dgm:cxn modelId="{ACC85DAE-9DE7-4660-8C7C-0FD89DC5B8C3}" type="presOf" srcId="{5D3C8140-FB2D-4BE3-8CE4-CC31FDAAB889}" destId="{41EA4BE7-738E-49FE-8D2B-AFA5443C6307}" srcOrd="0" destOrd="0" presId="urn:microsoft.com/office/officeart/2005/8/layout/cycle4#1"/>
    <dgm:cxn modelId="{5592E876-C71E-4779-A601-856B83A71C84}" type="presOf" srcId="{23E597F3-FF74-4173-8064-7EE76DD5E279}" destId="{DF49C947-9AC5-40AB-A136-FF9E880C27E8}" srcOrd="1" destOrd="1" presId="urn:microsoft.com/office/officeart/2005/8/layout/cycle4#1"/>
    <dgm:cxn modelId="{D80303AC-A7B0-49D9-AC6B-0F41ECA51131}" type="presOf" srcId="{23E597F3-FF74-4173-8064-7EE76DD5E279}" destId="{CFB41E3D-210D-4BE3-8BF5-BFE73E5F35D6}" srcOrd="0" destOrd="1" presId="urn:microsoft.com/office/officeart/2005/8/layout/cycle4#1"/>
    <dgm:cxn modelId="{169754FF-F5F5-4355-B9A3-022C4C26243B}" type="presOf" srcId="{E8CBE736-2BF3-4051-AA3F-25B7714D8CFD}" destId="{41EA4BE7-738E-49FE-8D2B-AFA5443C6307}" srcOrd="0" destOrd="1" presId="urn:microsoft.com/office/officeart/2005/8/layout/cycle4#1"/>
    <dgm:cxn modelId="{BD51E253-9B42-4A7E-A51D-0014A10A464F}" type="presOf" srcId="{7DE75550-4A1D-4CCE-AFDC-4C0504A327A6}" destId="{CFB41E3D-210D-4BE3-8BF5-BFE73E5F35D6}" srcOrd="0" destOrd="2" presId="urn:microsoft.com/office/officeart/2005/8/layout/cycle4#1"/>
    <dgm:cxn modelId="{D657B22B-7788-450A-943F-F59F8EF7CE18}" type="presOf" srcId="{B58F01E9-98FE-4316-A3A9-59D01A11D7AB}" destId="{A0BC9737-EDAA-4560-B738-799D5216A761}" srcOrd="1" destOrd="0" presId="urn:microsoft.com/office/officeart/2005/8/layout/cycle4#1"/>
    <dgm:cxn modelId="{7C550F45-6D08-4969-B409-6147FFA6A7FF}" srcId="{AF0C2C22-6D79-4C03-A694-6B8216B19BA2}" destId="{E8CBE736-2BF3-4051-AA3F-25B7714D8CFD}" srcOrd="1" destOrd="0" parTransId="{86525BF5-A40D-4622-82F1-2076258EB153}" sibTransId="{C56105AA-9B85-4E83-B2DC-68C090501D11}"/>
    <dgm:cxn modelId="{17338C72-37A7-4586-A58B-CF0EB0D22515}" type="presParOf" srcId="{93A24D79-5EF4-4352-BA0E-8BFA9C94B097}" destId="{52E899FA-D518-4F7C-9171-EAE8A9E21584}" srcOrd="0" destOrd="0" presId="urn:microsoft.com/office/officeart/2005/8/layout/cycle4#1"/>
    <dgm:cxn modelId="{CF93C0BB-119E-4215-A475-DB28BCBBA153}" type="presParOf" srcId="{52E899FA-D518-4F7C-9171-EAE8A9E21584}" destId="{1FC125B0-DC07-4D8D-9ECA-FAEE475BECD7}" srcOrd="0" destOrd="0" presId="urn:microsoft.com/office/officeart/2005/8/layout/cycle4#1"/>
    <dgm:cxn modelId="{84DC6050-7D6F-48F4-A35D-EDB3AB5F3052}" type="presParOf" srcId="{1FC125B0-DC07-4D8D-9ECA-FAEE475BECD7}" destId="{6504383A-1136-4219-84D4-F3FB481E0D54}" srcOrd="0" destOrd="0" presId="urn:microsoft.com/office/officeart/2005/8/layout/cycle4#1"/>
    <dgm:cxn modelId="{0928254D-AAA5-400E-8FC0-EBEDC47EE784}" type="presParOf" srcId="{1FC125B0-DC07-4D8D-9ECA-FAEE475BECD7}" destId="{A0BC9737-EDAA-4560-B738-799D5216A761}" srcOrd="1" destOrd="0" presId="urn:microsoft.com/office/officeart/2005/8/layout/cycle4#1"/>
    <dgm:cxn modelId="{112A2FFA-073A-4B05-80EB-5986F183C27E}" type="presParOf" srcId="{52E899FA-D518-4F7C-9171-EAE8A9E21584}" destId="{8FAF0F23-CAE7-43F3-9307-0C07BAC0B4C9}" srcOrd="1" destOrd="0" presId="urn:microsoft.com/office/officeart/2005/8/layout/cycle4#1"/>
    <dgm:cxn modelId="{BCC40130-5F3F-423F-99AC-3426C89DBD58}" type="presParOf" srcId="{8FAF0F23-CAE7-43F3-9307-0C07BAC0B4C9}" destId="{CFB41E3D-210D-4BE3-8BF5-BFE73E5F35D6}" srcOrd="0" destOrd="0" presId="urn:microsoft.com/office/officeart/2005/8/layout/cycle4#1"/>
    <dgm:cxn modelId="{729DC1B0-BDDC-4FEC-8141-F207FB1B3741}" type="presParOf" srcId="{8FAF0F23-CAE7-43F3-9307-0C07BAC0B4C9}" destId="{DF49C947-9AC5-40AB-A136-FF9E880C27E8}" srcOrd="1" destOrd="0" presId="urn:microsoft.com/office/officeart/2005/8/layout/cycle4#1"/>
    <dgm:cxn modelId="{182D8804-4CD2-4ED3-B77A-296A31FCA26D}" type="presParOf" srcId="{52E899FA-D518-4F7C-9171-EAE8A9E21584}" destId="{D18569CB-A5DB-4631-958B-DADC7F054937}" srcOrd="2" destOrd="0" presId="urn:microsoft.com/office/officeart/2005/8/layout/cycle4#1"/>
    <dgm:cxn modelId="{F0C4978F-45AD-4AB0-BAA0-388651E7EF59}" type="presParOf" srcId="{D18569CB-A5DB-4631-958B-DADC7F054937}" destId="{49CF9897-2349-4D7D-8F09-D0AE855925A3}" srcOrd="0" destOrd="0" presId="urn:microsoft.com/office/officeart/2005/8/layout/cycle4#1"/>
    <dgm:cxn modelId="{5103E74A-E18C-43DD-ADE8-221504CFB23C}" type="presParOf" srcId="{D18569CB-A5DB-4631-958B-DADC7F054937}" destId="{5355787F-B4B1-4278-B5E0-C607FD24912D}" srcOrd="1" destOrd="0" presId="urn:microsoft.com/office/officeart/2005/8/layout/cycle4#1"/>
    <dgm:cxn modelId="{1818E066-4FC1-44BB-9B9F-2466BF6EB89D}" type="presParOf" srcId="{52E899FA-D518-4F7C-9171-EAE8A9E21584}" destId="{8BBDE6C4-606F-43B8-8212-891C9430AEB8}" srcOrd="3" destOrd="0" presId="urn:microsoft.com/office/officeart/2005/8/layout/cycle4#1"/>
    <dgm:cxn modelId="{9C5175F1-D3C5-45E1-9D8C-851E90F4C5B5}" type="presParOf" srcId="{8BBDE6C4-606F-43B8-8212-891C9430AEB8}" destId="{41EA4BE7-738E-49FE-8D2B-AFA5443C6307}" srcOrd="0" destOrd="0" presId="urn:microsoft.com/office/officeart/2005/8/layout/cycle4#1"/>
    <dgm:cxn modelId="{8C9841E2-E141-4780-AB55-0DB377AE6B13}" type="presParOf" srcId="{8BBDE6C4-606F-43B8-8212-891C9430AEB8}" destId="{10E97419-030C-4A17-A9D1-8E6D13BA971B}" srcOrd="1" destOrd="0" presId="urn:microsoft.com/office/officeart/2005/8/layout/cycle4#1"/>
    <dgm:cxn modelId="{162EA979-2E0B-4A51-B1F6-D0F84CB88723}" type="presParOf" srcId="{52E899FA-D518-4F7C-9171-EAE8A9E21584}" destId="{7D90E4B8-6F77-49AC-AAF2-18C663968342}" srcOrd="4" destOrd="0" presId="urn:microsoft.com/office/officeart/2005/8/layout/cycle4#1"/>
    <dgm:cxn modelId="{ECDCC341-358B-4F64-B6A2-392517AA397D}" type="presParOf" srcId="{93A24D79-5EF4-4352-BA0E-8BFA9C94B097}" destId="{396B5C40-B320-4DF4-B603-8ECC61093095}" srcOrd="1" destOrd="0" presId="urn:microsoft.com/office/officeart/2005/8/layout/cycle4#1"/>
    <dgm:cxn modelId="{320C9201-6CE9-42EA-BFC4-B5BACAB014E1}" type="presParOf" srcId="{396B5C40-B320-4DF4-B603-8ECC61093095}" destId="{108ABC92-49AE-40C6-ACB2-CA19E238687E}" srcOrd="0" destOrd="0" presId="urn:microsoft.com/office/officeart/2005/8/layout/cycle4#1"/>
    <dgm:cxn modelId="{CBDE2883-EC02-4A3C-90DA-904901562FC5}" type="presParOf" srcId="{396B5C40-B320-4DF4-B603-8ECC61093095}" destId="{DE2B2DCA-B8FB-432E-AD48-71BD517093B0}" srcOrd="1" destOrd="0" presId="urn:microsoft.com/office/officeart/2005/8/layout/cycle4#1"/>
    <dgm:cxn modelId="{B2D08A0F-7815-413D-8987-49A5E5D4022A}" type="presParOf" srcId="{396B5C40-B320-4DF4-B603-8ECC61093095}" destId="{013D8A92-6A4F-43FE-8710-ECA747D02C7D}" srcOrd="2" destOrd="0" presId="urn:microsoft.com/office/officeart/2005/8/layout/cycle4#1"/>
    <dgm:cxn modelId="{EA52B611-82AA-495D-A91A-52924FD1AA49}" type="presParOf" srcId="{396B5C40-B320-4DF4-B603-8ECC61093095}" destId="{DD38B9F6-E765-4D29-8CA4-852B63630BF7}" srcOrd="3" destOrd="0" presId="urn:microsoft.com/office/officeart/2005/8/layout/cycle4#1"/>
    <dgm:cxn modelId="{65EE5673-0350-4581-A8CD-B4EE6D6AA667}" type="presParOf" srcId="{396B5C40-B320-4DF4-B603-8ECC61093095}" destId="{5764712C-284A-4BD4-8592-A990701459FB}" srcOrd="4" destOrd="0" presId="urn:microsoft.com/office/officeart/2005/8/layout/cycle4#1"/>
    <dgm:cxn modelId="{649BFC2B-D5C2-4C64-978D-106504524A8C}" type="presParOf" srcId="{93A24D79-5EF4-4352-BA0E-8BFA9C94B097}" destId="{1234DDD8-FBCD-4E3B-9FED-49910F3870C8}" srcOrd="2" destOrd="0" presId="urn:microsoft.com/office/officeart/2005/8/layout/cycle4#1"/>
    <dgm:cxn modelId="{8B47FA6D-CC9D-4394-BDC6-D01578F028F1}" type="presParOf" srcId="{93A24D79-5EF4-4352-BA0E-8BFA9C94B097}" destId="{C6E5BA79-6614-4D9B-8DF0-31CC466813AE}" srcOrd="3" destOrd="0" presId="urn:microsoft.com/office/officeart/2005/8/layout/cycle4#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F9897-2349-4D7D-8F09-D0AE855925A3}">
      <dsp:nvSpPr>
        <dsp:cNvPr id="0" name=""/>
        <dsp:cNvSpPr/>
      </dsp:nvSpPr>
      <dsp:spPr>
        <a:xfrm>
          <a:off x="3465514" y="1447093"/>
          <a:ext cx="1992326" cy="125947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s-ES" sz="900" kern="1200" dirty="0"/>
            <a:t>Desarrollo mesas de trabajo </a:t>
          </a:r>
          <a:r>
            <a:rPr lang="es-ES" sz="900" kern="1200" dirty="0" smtClean="0"/>
            <a:t>(ejecución </a:t>
          </a:r>
          <a:r>
            <a:rPr lang="es-ES" sz="900" kern="1200" dirty="0"/>
            <a:t>del plan de </a:t>
          </a:r>
          <a:r>
            <a:rPr lang="es-ES" sz="900" kern="1200" dirty="0" smtClean="0"/>
            <a:t>integración)</a:t>
          </a:r>
          <a:endParaRPr lang="es-ES" sz="900" kern="1200" dirty="0"/>
        </a:p>
        <a:p>
          <a:pPr marL="57150" lvl="1" indent="-57150" algn="l" defTabSz="400050">
            <a:lnSpc>
              <a:spcPct val="90000"/>
            </a:lnSpc>
            <a:spcBef>
              <a:spcPct val="0"/>
            </a:spcBef>
            <a:spcAft>
              <a:spcPct val="15000"/>
            </a:spcAft>
            <a:buChar char="••"/>
          </a:pPr>
          <a:r>
            <a:rPr lang="es-ES" sz="900" kern="1200" dirty="0"/>
            <a:t>Socialización  y fortalecimiento documental </a:t>
          </a:r>
        </a:p>
      </dsp:txBody>
      <dsp:txXfrm>
        <a:off x="4090879" y="1789629"/>
        <a:ext cx="1339294" cy="889273"/>
      </dsp:txXfrm>
    </dsp:sp>
    <dsp:sp modelId="{41EA4BE7-738E-49FE-8D2B-AFA5443C6307}">
      <dsp:nvSpPr>
        <dsp:cNvPr id="0" name=""/>
        <dsp:cNvSpPr/>
      </dsp:nvSpPr>
      <dsp:spPr>
        <a:xfrm>
          <a:off x="161396" y="1416942"/>
          <a:ext cx="2294784" cy="118549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s-ES" sz="900" kern="1200" dirty="0"/>
            <a:t> Nivel de implementación requisitos</a:t>
          </a:r>
        </a:p>
        <a:p>
          <a:pPr marL="57150" lvl="1" indent="-57150" algn="l" defTabSz="400050">
            <a:lnSpc>
              <a:spcPct val="90000"/>
            </a:lnSpc>
            <a:spcBef>
              <a:spcPct val="0"/>
            </a:spcBef>
            <a:spcAft>
              <a:spcPct val="15000"/>
            </a:spcAft>
            <a:buChar char="••"/>
          </a:pPr>
          <a:r>
            <a:rPr lang="es-ES" sz="900" kern="1200" dirty="0"/>
            <a:t>Armonización de sistemas</a:t>
          </a:r>
        </a:p>
        <a:p>
          <a:pPr marL="57150" lvl="1" indent="-57150" algn="l" defTabSz="400050">
            <a:lnSpc>
              <a:spcPct val="90000"/>
            </a:lnSpc>
            <a:spcBef>
              <a:spcPct val="0"/>
            </a:spcBef>
            <a:spcAft>
              <a:spcPct val="15000"/>
            </a:spcAft>
            <a:buChar char="••"/>
          </a:pPr>
          <a:r>
            <a:rPr lang="es-ES" sz="900" kern="1200" dirty="0"/>
            <a:t>Proyección Planes de mejoramiento</a:t>
          </a:r>
        </a:p>
      </dsp:txBody>
      <dsp:txXfrm>
        <a:off x="187437" y="1739357"/>
        <a:ext cx="1554267" cy="837038"/>
      </dsp:txXfrm>
    </dsp:sp>
    <dsp:sp modelId="{CFB41E3D-210D-4BE3-8BF5-BFE73E5F35D6}">
      <dsp:nvSpPr>
        <dsp:cNvPr id="0" name=""/>
        <dsp:cNvSpPr/>
      </dsp:nvSpPr>
      <dsp:spPr>
        <a:xfrm>
          <a:off x="3561254" y="75486"/>
          <a:ext cx="1764910" cy="8583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s-ES" sz="900" kern="1200"/>
            <a:t>Diagnóstico</a:t>
          </a:r>
        </a:p>
        <a:p>
          <a:pPr marL="57150" lvl="1" indent="-57150" algn="l" defTabSz="400050">
            <a:lnSpc>
              <a:spcPct val="90000"/>
            </a:lnSpc>
            <a:spcBef>
              <a:spcPct val="0"/>
            </a:spcBef>
            <a:spcAft>
              <a:spcPct val="15000"/>
            </a:spcAft>
            <a:buChar char="••"/>
          </a:pPr>
          <a:r>
            <a:rPr lang="es-ES" sz="900" kern="1200"/>
            <a:t>Proyección cronogramas</a:t>
          </a:r>
        </a:p>
        <a:p>
          <a:pPr marL="57150" lvl="1" indent="-57150" algn="l" defTabSz="400050">
            <a:lnSpc>
              <a:spcPct val="90000"/>
            </a:lnSpc>
            <a:spcBef>
              <a:spcPct val="0"/>
            </a:spcBef>
            <a:spcAft>
              <a:spcPct val="15000"/>
            </a:spcAft>
            <a:buChar char="••"/>
          </a:pPr>
          <a:r>
            <a:rPr lang="es-ES" sz="900" kern="1200"/>
            <a:t>Establecimiento estrategia</a:t>
          </a:r>
        </a:p>
      </dsp:txBody>
      <dsp:txXfrm>
        <a:off x="4109583" y="94342"/>
        <a:ext cx="1197725" cy="606069"/>
      </dsp:txXfrm>
    </dsp:sp>
    <dsp:sp modelId="{6504383A-1136-4219-84D4-F3FB481E0D54}">
      <dsp:nvSpPr>
        <dsp:cNvPr id="0" name=""/>
        <dsp:cNvSpPr/>
      </dsp:nvSpPr>
      <dsp:spPr>
        <a:xfrm>
          <a:off x="210544" y="112516"/>
          <a:ext cx="1640176" cy="8583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s-ES" sz="900" kern="1200" dirty="0"/>
            <a:t> Necesidades fortalecimiento</a:t>
          </a:r>
        </a:p>
        <a:p>
          <a:pPr marL="57150" lvl="1" indent="-57150" algn="l" defTabSz="400050">
            <a:lnSpc>
              <a:spcPct val="90000"/>
            </a:lnSpc>
            <a:spcBef>
              <a:spcPct val="0"/>
            </a:spcBef>
            <a:spcAft>
              <a:spcPct val="15000"/>
            </a:spcAft>
            <a:buChar char="••"/>
          </a:pPr>
          <a:r>
            <a:rPr lang="es-ES" sz="900" kern="1200" dirty="0"/>
            <a:t>Redefinición estrategias </a:t>
          </a:r>
        </a:p>
      </dsp:txBody>
      <dsp:txXfrm>
        <a:off x="229400" y="131372"/>
        <a:ext cx="1110411" cy="606069"/>
      </dsp:txXfrm>
    </dsp:sp>
    <dsp:sp modelId="{108ABC92-49AE-40C6-ACB2-CA19E238687E}">
      <dsp:nvSpPr>
        <dsp:cNvPr id="0" name=""/>
        <dsp:cNvSpPr/>
      </dsp:nvSpPr>
      <dsp:spPr>
        <a:xfrm>
          <a:off x="1614262" y="203706"/>
          <a:ext cx="1161489" cy="1161489"/>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a:t>ACTUAR</a:t>
          </a:r>
        </a:p>
      </dsp:txBody>
      <dsp:txXfrm>
        <a:off x="1954454" y="543898"/>
        <a:ext cx="821297" cy="821297"/>
      </dsp:txXfrm>
    </dsp:sp>
    <dsp:sp modelId="{DE2B2DCA-B8FB-432E-AD48-71BD517093B0}">
      <dsp:nvSpPr>
        <dsp:cNvPr id="0" name=""/>
        <dsp:cNvSpPr/>
      </dsp:nvSpPr>
      <dsp:spPr>
        <a:xfrm rot="5400000">
          <a:off x="2829400" y="203706"/>
          <a:ext cx="1161489" cy="1161489"/>
        </a:xfrm>
        <a:prstGeom prst="pieWedg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a:t>PLANEAR</a:t>
          </a:r>
        </a:p>
      </dsp:txBody>
      <dsp:txXfrm rot="-5400000">
        <a:off x="2829400" y="543898"/>
        <a:ext cx="821297" cy="821297"/>
      </dsp:txXfrm>
    </dsp:sp>
    <dsp:sp modelId="{013D8A92-6A4F-43FE-8710-ECA747D02C7D}">
      <dsp:nvSpPr>
        <dsp:cNvPr id="0" name=""/>
        <dsp:cNvSpPr/>
      </dsp:nvSpPr>
      <dsp:spPr>
        <a:xfrm rot="10800000">
          <a:off x="2829400" y="1418844"/>
          <a:ext cx="1161489" cy="1161489"/>
        </a:xfrm>
        <a:prstGeom prst="pieWedg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a:t>HACER</a:t>
          </a:r>
        </a:p>
      </dsp:txBody>
      <dsp:txXfrm rot="10800000">
        <a:off x="2829400" y="1418844"/>
        <a:ext cx="821297" cy="821297"/>
      </dsp:txXfrm>
    </dsp:sp>
    <dsp:sp modelId="{DD38B9F6-E765-4D29-8CA4-852B63630BF7}">
      <dsp:nvSpPr>
        <dsp:cNvPr id="0" name=""/>
        <dsp:cNvSpPr/>
      </dsp:nvSpPr>
      <dsp:spPr>
        <a:xfrm rot="16200000">
          <a:off x="1614262" y="1418844"/>
          <a:ext cx="1161489" cy="1161489"/>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a:t>VERIFICAR</a:t>
          </a:r>
        </a:p>
      </dsp:txBody>
      <dsp:txXfrm rot="5400000">
        <a:off x="1954454" y="1418844"/>
        <a:ext cx="821297" cy="821297"/>
      </dsp:txXfrm>
    </dsp:sp>
    <dsp:sp modelId="{1234DDD8-FBCD-4E3B-9FED-49910F3870C8}">
      <dsp:nvSpPr>
        <dsp:cNvPr id="0" name=""/>
        <dsp:cNvSpPr/>
      </dsp:nvSpPr>
      <dsp:spPr>
        <a:xfrm>
          <a:off x="2602064" y="1150601"/>
          <a:ext cx="401022" cy="348715"/>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6E5BA79-6614-4D9B-8DF0-31CC466813AE}">
      <dsp:nvSpPr>
        <dsp:cNvPr id="0" name=""/>
        <dsp:cNvSpPr/>
      </dsp:nvSpPr>
      <dsp:spPr>
        <a:xfrm rot="10800000">
          <a:off x="2602064" y="1284723"/>
          <a:ext cx="401022" cy="348715"/>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9162362" cy="1777127"/>
          </a:xfrm>
          <a:prstGeom prst="rect">
            <a:avLst/>
          </a:prstGeom>
        </p:spPr>
        <p:txBody>
          <a:bodyPr vert="horz" lIns="323917" tIns="161959" rIns="323917" bIns="161959" rtlCol="0"/>
          <a:lstStyle>
            <a:lvl1pPr algn="l">
              <a:defRPr sz="4300"/>
            </a:lvl1pPr>
          </a:lstStyle>
          <a:p>
            <a:endParaRPr lang="es-CO"/>
          </a:p>
        </p:txBody>
      </p:sp>
      <p:sp>
        <p:nvSpPr>
          <p:cNvPr id="3" name="2 Marcador de fecha"/>
          <p:cNvSpPr>
            <a:spLocks noGrp="1"/>
          </p:cNvSpPr>
          <p:nvPr>
            <p:ph type="dt" idx="1"/>
          </p:nvPr>
        </p:nvSpPr>
        <p:spPr>
          <a:xfrm>
            <a:off x="11976658" y="0"/>
            <a:ext cx="9162362" cy="1777127"/>
          </a:xfrm>
          <a:prstGeom prst="rect">
            <a:avLst/>
          </a:prstGeom>
        </p:spPr>
        <p:txBody>
          <a:bodyPr vert="horz" lIns="323917" tIns="161959" rIns="323917" bIns="161959" rtlCol="0"/>
          <a:lstStyle>
            <a:lvl1pPr algn="r">
              <a:defRPr sz="4300"/>
            </a:lvl1pPr>
          </a:lstStyle>
          <a:p>
            <a:fld id="{C8C000DD-D5DF-43EC-A942-794AF8697442}" type="datetimeFigureOut">
              <a:rPr lang="es-CO" smtClean="0"/>
              <a:t>29/01/2015</a:t>
            </a:fld>
            <a:endParaRPr lang="es-CO"/>
          </a:p>
        </p:txBody>
      </p:sp>
      <p:sp>
        <p:nvSpPr>
          <p:cNvPr id="4" name="3 Marcador de imagen de diapositiva"/>
          <p:cNvSpPr>
            <a:spLocks noGrp="1" noRot="1" noChangeAspect="1"/>
          </p:cNvSpPr>
          <p:nvPr>
            <p:ph type="sldImg" idx="2"/>
          </p:nvPr>
        </p:nvSpPr>
        <p:spPr>
          <a:xfrm>
            <a:off x="6573838" y="2665413"/>
            <a:ext cx="7996237" cy="13328650"/>
          </a:xfrm>
          <a:prstGeom prst="rect">
            <a:avLst/>
          </a:prstGeom>
          <a:noFill/>
          <a:ln w="12700">
            <a:solidFill>
              <a:prstClr val="black"/>
            </a:solidFill>
          </a:ln>
        </p:spPr>
        <p:txBody>
          <a:bodyPr vert="horz" lIns="323917" tIns="161959" rIns="323917" bIns="161959" rtlCol="0" anchor="ctr"/>
          <a:lstStyle/>
          <a:p>
            <a:endParaRPr lang="es-CO"/>
          </a:p>
        </p:txBody>
      </p:sp>
      <p:sp>
        <p:nvSpPr>
          <p:cNvPr id="5" name="4 Marcador de notas"/>
          <p:cNvSpPr>
            <a:spLocks noGrp="1"/>
          </p:cNvSpPr>
          <p:nvPr>
            <p:ph type="body" sz="quarter" idx="3"/>
          </p:nvPr>
        </p:nvSpPr>
        <p:spPr>
          <a:xfrm>
            <a:off x="2114392" y="16882706"/>
            <a:ext cx="16915130" cy="15994142"/>
          </a:xfrm>
          <a:prstGeom prst="rect">
            <a:avLst/>
          </a:prstGeom>
        </p:spPr>
        <p:txBody>
          <a:bodyPr vert="horz" lIns="323917" tIns="161959" rIns="323917" bIns="16195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33759242"/>
            <a:ext cx="9162362" cy="1777127"/>
          </a:xfrm>
          <a:prstGeom prst="rect">
            <a:avLst/>
          </a:prstGeom>
        </p:spPr>
        <p:txBody>
          <a:bodyPr vert="horz" lIns="323917" tIns="161959" rIns="323917" bIns="161959" rtlCol="0" anchor="b"/>
          <a:lstStyle>
            <a:lvl1pPr algn="l">
              <a:defRPr sz="4300"/>
            </a:lvl1pPr>
          </a:lstStyle>
          <a:p>
            <a:endParaRPr lang="es-CO"/>
          </a:p>
        </p:txBody>
      </p:sp>
      <p:sp>
        <p:nvSpPr>
          <p:cNvPr id="7" name="6 Marcador de número de diapositiva"/>
          <p:cNvSpPr>
            <a:spLocks noGrp="1"/>
          </p:cNvSpPr>
          <p:nvPr>
            <p:ph type="sldNum" sz="quarter" idx="5"/>
          </p:nvPr>
        </p:nvSpPr>
        <p:spPr>
          <a:xfrm>
            <a:off x="11976658" y="33759242"/>
            <a:ext cx="9162362" cy="1777127"/>
          </a:xfrm>
          <a:prstGeom prst="rect">
            <a:avLst/>
          </a:prstGeom>
        </p:spPr>
        <p:txBody>
          <a:bodyPr vert="horz" lIns="323917" tIns="161959" rIns="323917" bIns="161959" rtlCol="0" anchor="b"/>
          <a:lstStyle>
            <a:lvl1pPr algn="r">
              <a:defRPr sz="4300"/>
            </a:lvl1pPr>
          </a:lstStyle>
          <a:p>
            <a:fld id="{02DE7DBB-C138-4DD7-A02B-DAB94C24B8F3}" type="slidenum">
              <a:rPr lang="es-CO" smtClean="0"/>
              <a:t>‹Nº›</a:t>
            </a:fld>
            <a:endParaRPr lang="es-CO"/>
          </a:p>
        </p:txBody>
      </p:sp>
    </p:spTree>
    <p:extLst>
      <p:ext uri="{BB962C8B-B14F-4D97-AF65-F5344CB8AC3E}">
        <p14:creationId xmlns:p14="http://schemas.microsoft.com/office/powerpoint/2010/main" val="2303302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smtClean="0"/>
          </a:p>
          <a:p>
            <a:endParaRPr lang="es-CO" dirty="0" smtClean="0"/>
          </a:p>
          <a:p>
            <a:endParaRPr lang="es-CO" dirty="0" smtClean="0"/>
          </a:p>
          <a:p>
            <a:endParaRPr lang="es-CO" dirty="0" smtClean="0"/>
          </a:p>
          <a:p>
            <a:endParaRPr lang="es-CO" dirty="0" smtClean="0"/>
          </a:p>
          <a:p>
            <a:endParaRPr lang="es-CO" dirty="0"/>
          </a:p>
        </p:txBody>
      </p:sp>
      <p:sp>
        <p:nvSpPr>
          <p:cNvPr id="4" name="3 Marcador de número de diapositiva"/>
          <p:cNvSpPr>
            <a:spLocks noGrp="1"/>
          </p:cNvSpPr>
          <p:nvPr>
            <p:ph type="sldNum" sz="quarter" idx="10"/>
          </p:nvPr>
        </p:nvSpPr>
        <p:spPr/>
        <p:txBody>
          <a:bodyPr/>
          <a:lstStyle/>
          <a:p>
            <a:fld id="{02DE7DBB-C138-4DD7-A02B-DAB94C24B8F3}" type="slidenum">
              <a:rPr lang="es-CO" smtClean="0"/>
              <a:t>1</a:t>
            </a:fld>
            <a:endParaRPr lang="es-CO"/>
          </a:p>
        </p:txBody>
      </p:sp>
    </p:spTree>
    <p:extLst>
      <p:ext uri="{BB962C8B-B14F-4D97-AF65-F5344CB8AC3E}">
        <p14:creationId xmlns:p14="http://schemas.microsoft.com/office/powerpoint/2010/main" val="42887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891626"/>
            <a:ext cx="18359596" cy="12533242"/>
          </a:xfrm>
        </p:spPr>
        <p:txBody>
          <a:bodyPr anchor="b"/>
          <a:lstStyle>
            <a:lvl1pPr algn="ctr">
              <a:defRPr sz="14173"/>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9941" y="18908198"/>
            <a:ext cx="16199644" cy="8691601"/>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95893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04895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916653"/>
            <a:ext cx="4657398" cy="3050811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968" y="1916653"/>
            <a:ext cx="13702199" cy="3050811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350763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71705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73719" y="8974945"/>
            <a:ext cx="18629590" cy="14974888"/>
          </a:xfrm>
        </p:spPr>
        <p:txBody>
          <a:bodyPr anchor="b"/>
          <a:lstStyle>
            <a:lvl1pPr>
              <a:defRPr sz="14173"/>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73719" y="24091502"/>
            <a:ext cx="18629590" cy="7874940"/>
          </a:xfrm>
        </p:spPr>
        <p:txBody>
          <a:bodyPr/>
          <a:lstStyle>
            <a:lvl1pPr marL="0" indent="0">
              <a:buNone/>
              <a:defRPr sz="5669">
                <a:solidFill>
                  <a:schemeClr val="tx1"/>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426102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967" y="9583264"/>
            <a:ext cx="9179798" cy="228415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0934760" y="9583264"/>
            <a:ext cx="9179798" cy="228415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97630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87781" y="1916661"/>
            <a:ext cx="18629590" cy="695828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7783" y="8824938"/>
            <a:ext cx="9137610" cy="4324966"/>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7783" y="13149904"/>
            <a:ext cx="9137610" cy="1934152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0934761" y="8824938"/>
            <a:ext cx="9182611" cy="4324966"/>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10934761" y="13149904"/>
            <a:ext cx="9182611" cy="1934152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34545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248953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273950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7781" y="2399982"/>
            <a:ext cx="6966409" cy="8399939"/>
          </a:xfrm>
        </p:spPr>
        <p:txBody>
          <a:bodyPr anchor="b"/>
          <a:lstStyle>
            <a:lvl1pPr>
              <a:defRPr sz="7559"/>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182611" y="5183304"/>
            <a:ext cx="10934760" cy="25583147"/>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7781" y="10799922"/>
            <a:ext cx="6966409" cy="20008190"/>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20574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7781" y="2399982"/>
            <a:ext cx="6966409" cy="8399939"/>
          </a:xfrm>
        </p:spPr>
        <p:txBody>
          <a:bodyPr anchor="b"/>
          <a:lstStyle>
            <a:lvl1pPr>
              <a:defRPr sz="7559"/>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82611" y="5183304"/>
            <a:ext cx="10934760" cy="25583147"/>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7781" y="10799922"/>
            <a:ext cx="6966409" cy="20008190"/>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0860580-C198-4379-B3C4-985A3D3C667A}" type="datetimeFigureOut">
              <a:rPr lang="es-CO" smtClean="0"/>
              <a:pPr/>
              <a:t>29/01/2015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313039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916661"/>
            <a:ext cx="18629590" cy="69582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968" y="9583264"/>
            <a:ext cx="18629590" cy="2284150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484967" y="33366432"/>
            <a:ext cx="4859893" cy="1916653"/>
          </a:xfrm>
          <a:prstGeom prst="rect">
            <a:avLst/>
          </a:prstGeom>
        </p:spPr>
        <p:txBody>
          <a:bodyPr vert="horz" lIns="91440" tIns="45720" rIns="91440" bIns="45720" rtlCol="0" anchor="ctr"/>
          <a:lstStyle>
            <a:lvl1pPr algn="l">
              <a:defRPr sz="2835">
                <a:solidFill>
                  <a:schemeClr val="tx1">
                    <a:tint val="75000"/>
                  </a:schemeClr>
                </a:solidFill>
              </a:defRPr>
            </a:lvl1pPr>
          </a:lstStyle>
          <a:p>
            <a:fld id="{10860580-C198-4379-B3C4-985A3D3C667A}" type="datetimeFigureOut">
              <a:rPr lang="es-CO" smtClean="0"/>
              <a:pPr/>
              <a:t>29/01/2015</a:t>
            </a:fld>
            <a:endParaRPr lang="es-CO"/>
          </a:p>
        </p:txBody>
      </p:sp>
      <p:sp>
        <p:nvSpPr>
          <p:cNvPr id="5" name="Footer Placeholder 4"/>
          <p:cNvSpPr>
            <a:spLocks noGrp="1"/>
          </p:cNvSpPr>
          <p:nvPr>
            <p:ph type="ftr" sz="quarter" idx="3"/>
          </p:nvPr>
        </p:nvSpPr>
        <p:spPr>
          <a:xfrm>
            <a:off x="7154843" y="33366432"/>
            <a:ext cx="7289840" cy="191665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5254665" y="33366432"/>
            <a:ext cx="4859893" cy="1916653"/>
          </a:xfrm>
          <a:prstGeom prst="rect">
            <a:avLst/>
          </a:prstGeom>
        </p:spPr>
        <p:txBody>
          <a:bodyPr vert="horz" lIns="91440" tIns="45720" rIns="91440" bIns="45720" rtlCol="0" anchor="ctr"/>
          <a:lstStyle>
            <a:lvl1pPr algn="r">
              <a:defRPr sz="2835">
                <a:solidFill>
                  <a:schemeClr val="tx1">
                    <a:tint val="75000"/>
                  </a:schemeClr>
                </a:solidFill>
              </a:defRPr>
            </a:lvl1pPr>
          </a:lstStyle>
          <a:p>
            <a:fld id="{0FB779BE-F3B3-4E2C-8814-F4F0AEDB017C}" type="slidenum">
              <a:rPr lang="es-CO" smtClean="0"/>
              <a:pPr/>
              <a:t>‹Nº›</a:t>
            </a:fld>
            <a:endParaRPr lang="es-CO"/>
          </a:p>
        </p:txBody>
      </p:sp>
    </p:spTree>
    <p:extLst>
      <p:ext uri="{BB962C8B-B14F-4D97-AF65-F5344CB8AC3E}">
        <p14:creationId xmlns:p14="http://schemas.microsoft.com/office/powerpoint/2010/main" val="773780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Data" Target="../diagrams/data1.xml"/><Relationship Id="rId1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8.png"/><Relationship Id="rId17" Type="http://schemas.microsoft.com/office/2007/relationships/diagramDrawing" Target="../diagrams/drawing1.xml"/><Relationship Id="rId2" Type="http://schemas.openxmlformats.org/officeDocument/2006/relationships/notesSlide" Target="../notesSlides/notesSlide1.xml"/><Relationship Id="rId16" Type="http://schemas.openxmlformats.org/officeDocument/2006/relationships/diagramColors" Target="../diagrams/colors1.xml"/><Relationship Id="rId20"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diagramQuickStyle" Target="../diagrams/quickStyle1.xml"/><Relationship Id="rId10" Type="http://schemas.openxmlformats.org/officeDocument/2006/relationships/hyperlink" Target="mailto:lprieto@ins.gov.co" TargetMode="External"/><Relationship Id="rId19" Type="http://schemas.microsoft.com/office/2007/relationships/hdphoto" Target="../media/hdphoto1.wdp"/><Relationship Id="rId4" Type="http://schemas.openxmlformats.org/officeDocument/2006/relationships/image" Target="../media/image2.png"/><Relationship Id="rId9" Type="http://schemas.openxmlformats.org/officeDocument/2006/relationships/hyperlink" Target="http://www.ins.gov.co/" TargetMode="External"/><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20487" y="8928179"/>
            <a:ext cx="6106885" cy="1208602"/>
          </a:xfrm>
          <a:solidFill>
            <a:srgbClr val="92D050"/>
          </a:solidFill>
          <a:ln w="12700">
            <a:solidFill>
              <a:schemeClr val="tx1"/>
            </a:solidFill>
          </a:ln>
        </p:spPr>
        <p:txBody>
          <a:bodyPr anchor="ctr">
            <a:normAutofit/>
          </a:bodyPr>
          <a:lstStyle/>
          <a:p>
            <a:r>
              <a:rPr lang="es-CO" sz="6600" b="1" dirty="0" smtClean="0"/>
              <a:t>RESUMEN</a:t>
            </a:r>
            <a:endParaRPr lang="es-CO" sz="6600" b="1" dirty="0"/>
          </a:p>
        </p:txBody>
      </p:sp>
      <p:sp>
        <p:nvSpPr>
          <p:cNvPr id="5" name="Subtítulo 2"/>
          <p:cNvSpPr txBox="1">
            <a:spLocks/>
          </p:cNvSpPr>
          <p:nvPr/>
        </p:nvSpPr>
        <p:spPr>
          <a:xfrm>
            <a:off x="6988629" y="8928179"/>
            <a:ext cx="7968341" cy="1208602"/>
          </a:xfrm>
          <a:prstGeom prst="rect">
            <a:avLst/>
          </a:prstGeom>
          <a:solidFill>
            <a:schemeClr val="accent2">
              <a:lumMod val="60000"/>
              <a:lumOff val="40000"/>
            </a:schemeClr>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RESULTADOS</a:t>
            </a:r>
            <a:endParaRPr lang="es-CO" sz="6600" b="1" dirty="0"/>
          </a:p>
        </p:txBody>
      </p:sp>
      <p:sp>
        <p:nvSpPr>
          <p:cNvPr id="6" name="Subtítulo 2"/>
          <p:cNvSpPr txBox="1">
            <a:spLocks/>
          </p:cNvSpPr>
          <p:nvPr/>
        </p:nvSpPr>
        <p:spPr>
          <a:xfrm>
            <a:off x="15185571" y="8928179"/>
            <a:ext cx="5747658"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CONCLUSIONES</a:t>
            </a:r>
            <a:endParaRPr lang="es-CO" sz="6600" b="1" dirty="0"/>
          </a:p>
        </p:txBody>
      </p:sp>
      <p:sp>
        <p:nvSpPr>
          <p:cNvPr id="9" name="Subtítulo 2"/>
          <p:cNvSpPr txBox="1">
            <a:spLocks/>
          </p:cNvSpPr>
          <p:nvPr/>
        </p:nvSpPr>
        <p:spPr>
          <a:xfrm>
            <a:off x="620487" y="10300067"/>
            <a:ext cx="6074227" cy="5812974"/>
          </a:xfrm>
          <a:prstGeom prst="rect">
            <a:avLst/>
          </a:prstGeom>
          <a:solidFill>
            <a:schemeClr val="bg1"/>
          </a:solidFill>
          <a:ln w="12700">
            <a:solidFill>
              <a:schemeClr val="tx1"/>
            </a:solidFill>
          </a:ln>
        </p:spPr>
        <p:txBody>
          <a:bodyPr vert="horz" lIns="91440" tIns="45720" rIns="91440" bIns="45720" rtlCol="0" anchor="ctr">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1500" dirty="0" smtClean="0">
                <a:latin typeface="Arial" pitchFamily="34" charset="0"/>
                <a:cs typeface="Arial" pitchFamily="34" charset="0"/>
              </a:rPr>
              <a:t>El Instituto Nacional de Salud (INS)como entidad científico técnica en salud pública con cobertura a nivel Nacional, es el Laboratorio nacional de referencia y vigilancia de eventos de alto impacto en salud. Presta los servicios de Evaluación del desempeño de Laboratorios y Bancos de Sangre a nivel nacional, genera informes nacionales de la gestión de las Redes de laboratorios Donación y trasplantes, emite Informes de diagnóstico de la situación de las Redes, da Lineamientos técnicos para coordinación de Redes y Resultados de ensayo en los eventos de interés en salud pública, a través del proceso REDES EN SALUD PUBLICA. Bajo este contexto, y con el fin de prestar este servicio con altos estándares de calidad, acreditó cinco (5) métodos de ensayo bajo la norma ISO/IEC 17025:2005 otorgada por el Organismo Nacional de Acreditación de Colombia-ONAC; de igual forma está implementando acciones que buscan la ampliación el alcance incluyendo metodologías que fortalecen la misión institucional. Adicional a ello, el INS tiene certificados sus procesos bajo la norma NTCGP 1000:2009 e ISO 9001:2008 desde el año 2011, como una estrategia para fortalecer la gestión y mejorar los procesos, se encuentra integrando dichos sistemas de forma que se articule el sistema en el marco de la gestión por procesos. La mecánica de integración y su operación es objeto del trabajo que se presenta a continuación.</a:t>
            </a:r>
          </a:p>
          <a:p>
            <a:pPr algn="just"/>
            <a:r>
              <a:rPr lang="es-CO" sz="1500" b="1" dirty="0" smtClean="0">
                <a:latin typeface="Arial" pitchFamily="34" charset="0"/>
                <a:cs typeface="Arial" pitchFamily="34" charset="0"/>
              </a:rPr>
              <a:t>Palabras clave</a:t>
            </a:r>
            <a:r>
              <a:rPr lang="es-CO" sz="1500" dirty="0" smtClean="0">
                <a:latin typeface="Arial" pitchFamily="34" charset="0"/>
                <a:cs typeface="Arial" pitchFamily="34" charset="0"/>
              </a:rPr>
              <a:t>: Instituto Nacional de Salud (INS), Subdirección de Gestión de Calidad de Laboratorios de Salud Pública (SGCLSP), Sistema Integrado de Gestión (SIG), Eventos de interés en salud pública, Integración, Mejora, Ciclo de Deming (PHVA)</a:t>
            </a:r>
            <a:endParaRPr lang="es-CO" sz="1500" dirty="0">
              <a:latin typeface="Arial" pitchFamily="34" charset="0"/>
              <a:cs typeface="Arial" pitchFamily="34" charset="0"/>
            </a:endParaRPr>
          </a:p>
        </p:txBody>
      </p:sp>
      <p:sp>
        <p:nvSpPr>
          <p:cNvPr id="10" name="Subtítulo 2"/>
          <p:cNvSpPr txBox="1">
            <a:spLocks/>
          </p:cNvSpPr>
          <p:nvPr/>
        </p:nvSpPr>
        <p:spPr>
          <a:xfrm>
            <a:off x="6988629" y="10398036"/>
            <a:ext cx="7968341" cy="23480484"/>
          </a:xfrm>
          <a:prstGeom prst="rect">
            <a:avLst/>
          </a:prstGeom>
          <a:solidFill>
            <a:schemeClr val="bg1"/>
          </a:solidFill>
          <a:ln w="12700">
            <a:solidFill>
              <a:schemeClr val="tx1"/>
            </a:solidFill>
          </a:ln>
        </p:spPr>
        <p:txBody>
          <a:bodyPr vert="horz" lIns="91440" tIns="45720" rIns="91440" bIns="45720" rtlCol="0" anchor="t">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1600" b="1" dirty="0" smtClean="0">
                <a:latin typeface="Arial" pitchFamily="34" charset="0"/>
                <a:cs typeface="Arial" pitchFamily="34" charset="0"/>
              </a:rPr>
              <a:t>Diagnóstico de Gestión</a:t>
            </a:r>
          </a:p>
          <a:p>
            <a:pPr lvl="0" algn="just"/>
            <a:r>
              <a:rPr lang="es-ES" sz="1600" i="1" dirty="0" smtClean="0"/>
              <a:t>Proyección de líneas de trabajo al interior de la SGCLSP</a:t>
            </a:r>
            <a:r>
              <a:rPr lang="es-ES" sz="1600" dirty="0" smtClean="0"/>
              <a:t>: </a:t>
            </a:r>
            <a:r>
              <a:rPr lang="es-CO" sz="1600" dirty="0" smtClean="0"/>
              <a:t>Gestión y mejora, Acreditación, Aseguramiento </a:t>
            </a:r>
            <a:r>
              <a:rPr lang="es-CO" sz="1600" dirty="0" err="1" smtClean="0"/>
              <a:t>metrológico</a:t>
            </a:r>
            <a:r>
              <a:rPr lang="es-CO" sz="1600" dirty="0" smtClean="0"/>
              <a:t>, los cuales han mejorado la operación y la comunicación en doble vía de lineamientos y estrategias de implementación</a:t>
            </a:r>
          </a:p>
          <a:p>
            <a:pPr lvl="0" algn="just"/>
            <a:r>
              <a:rPr lang="es-CO" sz="1600" dirty="0" smtClean="0"/>
              <a:t>Fortalecimiento del papel de Roles de operación del SIG: (facilitador técnico, responsable de calidad, responsable técnico, facilitador de calidad), lo que mejora de manera significativa la ejecución de actividades, y el nivel de responsabilidad y autoridad en las mismas.</a:t>
            </a:r>
          </a:p>
          <a:p>
            <a:pPr lvl="0" algn="just"/>
            <a:r>
              <a:rPr lang="es-CO" sz="1600" dirty="0" smtClean="0"/>
              <a:t>Planificación de las actividades a través de la formulación del plan de integración que incluye cronogramas de ejecución de las mesas técnicas en los niveles propuestos para el desarrollo de los puntos de contacto definidos</a:t>
            </a:r>
          </a:p>
          <a:p>
            <a:pPr algn="just"/>
            <a:r>
              <a:rPr lang="es-CO" sz="1600" b="1" dirty="0" smtClean="0">
                <a:latin typeface="Arial" pitchFamily="34" charset="0"/>
                <a:cs typeface="Arial" pitchFamily="34" charset="0"/>
              </a:rPr>
              <a:t>Estructuración del SGC</a:t>
            </a:r>
          </a:p>
          <a:p>
            <a:r>
              <a:rPr lang="es-CO" sz="1600" b="1" dirty="0" smtClean="0"/>
              <a:t> </a:t>
            </a:r>
            <a:endParaRPr lang="es-CO" sz="1600" dirty="0" smtClean="0"/>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r>
              <a:rPr lang="es-CO" sz="1600" b="1" dirty="0" smtClean="0">
                <a:latin typeface="Arial" pitchFamily="34" charset="0"/>
                <a:cs typeface="Arial" pitchFamily="34" charset="0"/>
              </a:rPr>
              <a:t>Implementación</a:t>
            </a: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pPr algn="just"/>
            <a:endParaRPr lang="es-CO" sz="1600" b="1" dirty="0" smtClean="0">
              <a:latin typeface="Arial" pitchFamily="34" charset="0"/>
              <a:cs typeface="Arial" pitchFamily="34" charset="0"/>
            </a:endParaRPr>
          </a:p>
          <a:p>
            <a:r>
              <a:rPr lang="es-CO" sz="1200" i="1" dirty="0" smtClean="0"/>
              <a:t>Figura 4. Diagnostico avance integración Lista cruzada NTCGP 1000:2009-  ISO/IEC17025:2005– INS</a:t>
            </a:r>
            <a:endParaRPr lang="es-CO" sz="1200" b="1" dirty="0" smtClean="0">
              <a:latin typeface="Arial" pitchFamily="34" charset="0"/>
              <a:cs typeface="Arial" pitchFamily="34" charset="0"/>
            </a:endParaRPr>
          </a:p>
          <a:p>
            <a:pPr algn="just"/>
            <a:r>
              <a:rPr lang="es-CO" sz="1600" b="1" dirty="0" smtClean="0">
                <a:latin typeface="Arial" pitchFamily="34" charset="0"/>
                <a:cs typeface="Arial" pitchFamily="34" charset="0"/>
              </a:rPr>
              <a:t>Mejora Continua</a:t>
            </a:r>
          </a:p>
          <a:p>
            <a:pPr algn="just"/>
            <a:r>
              <a:rPr lang="es-CO" sz="1600" dirty="0" smtClean="0">
                <a:latin typeface="Arial" pitchFamily="34" charset="0"/>
                <a:cs typeface="Arial" pitchFamily="34" charset="0"/>
              </a:rPr>
              <a:t>Proyección de Evaluación de Implementación mediante un mecanismo de auditoría interna.</a:t>
            </a:r>
          </a:p>
        </p:txBody>
      </p:sp>
      <p:sp>
        <p:nvSpPr>
          <p:cNvPr id="11" name="Subtítulo 2"/>
          <p:cNvSpPr txBox="1">
            <a:spLocks/>
          </p:cNvSpPr>
          <p:nvPr/>
        </p:nvSpPr>
        <p:spPr>
          <a:xfrm>
            <a:off x="15218228" y="10398037"/>
            <a:ext cx="5747658" cy="5715004"/>
          </a:xfrm>
          <a:prstGeom prst="rect">
            <a:avLst/>
          </a:prstGeom>
          <a:solidFill>
            <a:schemeClr val="bg1"/>
          </a:solidFill>
          <a:ln w="12700">
            <a:solidFill>
              <a:schemeClr val="tx1"/>
            </a:solidFill>
          </a:ln>
        </p:spPr>
        <p:txBody>
          <a:bodyPr vert="horz" lIns="91440" tIns="45720" rIns="91440" bIns="45720" rtlCol="0" anchor="ctr">
            <a:normAutofit fontScale="85000" lnSpcReduction="20000"/>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marL="342900" lvl="0" indent="-342900" algn="just">
              <a:buFont typeface="+mj-lt"/>
              <a:buAutoNum type="arabicPeriod"/>
            </a:pPr>
            <a:r>
              <a:rPr lang="es-CO" sz="1400" dirty="0" smtClean="0">
                <a:latin typeface="Arial" pitchFamily="34" charset="0"/>
                <a:cs typeface="Arial" pitchFamily="34" charset="0"/>
              </a:rPr>
              <a:t>La aplicación de diagnósticos </a:t>
            </a:r>
            <a:r>
              <a:rPr lang="es-CO" sz="1400" dirty="0" err="1" smtClean="0">
                <a:latin typeface="Arial" pitchFamily="34" charset="0"/>
                <a:cs typeface="Arial" pitchFamily="34" charset="0"/>
              </a:rPr>
              <a:t>iniciales</a:t>
            </a:r>
            <a:r>
              <a:rPr lang="es-CO" sz="1400" dirty="0" smtClean="0">
                <a:latin typeface="Arial" pitchFamily="34" charset="0"/>
                <a:cs typeface="Arial" pitchFamily="34" charset="0"/>
              </a:rPr>
              <a:t> permite mejorar las proyecciones para la implementación de sistemas de gestión así como la planificación de estrategias y actividades.</a:t>
            </a:r>
          </a:p>
          <a:p>
            <a:pPr marL="342900" lvl="0" indent="-342900" algn="just">
              <a:buFont typeface="+mj-lt"/>
              <a:buAutoNum type="arabicPeriod"/>
            </a:pPr>
            <a:r>
              <a:rPr lang="es-CO" sz="1400" dirty="0" smtClean="0">
                <a:latin typeface="Arial" pitchFamily="34" charset="0"/>
                <a:cs typeface="Arial" pitchFamily="34" charset="0"/>
              </a:rPr>
              <a:t>La implementación de sistemas de calidad y la integración formulada en el marco de las actividades del INS a través del modelo de gestión del ciclo PHVA, ofrece una estrategia conducente a procesos de mejora que fortalecen la gestión interna en el marco de la misión institucional.</a:t>
            </a:r>
          </a:p>
          <a:p>
            <a:pPr marL="342900" lvl="0" indent="-342900" algn="just">
              <a:buFont typeface="+mj-lt"/>
              <a:buAutoNum type="arabicPeriod"/>
            </a:pPr>
            <a:r>
              <a:rPr lang="es-CO" sz="1400" dirty="0" smtClean="0">
                <a:latin typeface="Arial" pitchFamily="34" charset="0"/>
                <a:cs typeface="Arial" pitchFamily="34" charset="0"/>
              </a:rPr>
              <a:t>La etapa de implementación  evidenció que las actividades de aplicación del SGC, con un abordaje de aplicabilidad sistemática de los documentos, es necesaria para garantizar la estandarización de los procesos.</a:t>
            </a:r>
          </a:p>
          <a:p>
            <a:pPr marL="342900" indent="-342900" algn="just">
              <a:buFont typeface="+mj-lt"/>
              <a:buAutoNum type="arabicPeriod"/>
            </a:pPr>
            <a:r>
              <a:rPr lang="es-CO" sz="1400" dirty="0" smtClean="0">
                <a:latin typeface="Arial" pitchFamily="34" charset="0"/>
                <a:cs typeface="Arial" pitchFamily="34" charset="0"/>
              </a:rPr>
              <a:t>Así mismo demostró que se fortaleció el esquema de registro, que aporta de manera significativa en a la sostenibilidad de la conformidad y por ende la trazabilidad del quehacer de los procesos.</a:t>
            </a:r>
          </a:p>
          <a:p>
            <a:pPr marL="342900" indent="-342900" algn="just">
              <a:buFont typeface="+mj-lt"/>
              <a:buAutoNum type="arabicPeriod"/>
            </a:pPr>
            <a:r>
              <a:rPr lang="es-CO" sz="1400" dirty="0" smtClean="0">
                <a:latin typeface="Arial" pitchFamily="34" charset="0"/>
                <a:cs typeface="Arial" pitchFamily="34" charset="0"/>
              </a:rPr>
              <a:t>Se evidenció que se ha hecho más robusto el esquema de autocontrol, como fuente de mejora, al identificar potenciales desviaciones para realizar su tratamiento.</a:t>
            </a:r>
          </a:p>
          <a:p>
            <a:pPr marL="342900" indent="-342900" algn="just">
              <a:buFont typeface="+mj-lt"/>
              <a:buAutoNum type="arabicPeriod"/>
            </a:pPr>
            <a:r>
              <a:rPr lang="es-CO" sz="1400" dirty="0" smtClean="0">
                <a:latin typeface="Arial" pitchFamily="34" charset="0"/>
                <a:cs typeface="Arial" pitchFamily="34" charset="0"/>
              </a:rPr>
              <a:t>Se observó a través de la participación activa, la socialización y la capacitación del personal de los laboratorios, una transformación de la cultura de la calidad, al ser partícipes de la construcción colectiva del SIG.</a:t>
            </a:r>
          </a:p>
          <a:p>
            <a:pPr marL="342900" lvl="0" indent="-342900" algn="just">
              <a:buFont typeface="+mj-lt"/>
              <a:buAutoNum type="arabicPeriod"/>
            </a:pPr>
            <a:r>
              <a:rPr lang="es-CO" sz="1400" dirty="0" smtClean="0">
                <a:latin typeface="Arial" pitchFamily="34" charset="0"/>
                <a:cs typeface="Arial" pitchFamily="34" charset="0"/>
              </a:rPr>
              <a:t>La cantidad de documentos de los sistemas hacen que la revisión  e integración de los mismos sea dispendiosa por la  responsabilidad compartida con los otros procesos institucionales, generando amplia gestión documental en la eliminación y actualización en los casos que aplique, por lo que resulta apropiado el abordaje desde mesas técnicas, que involucren todos los actores</a:t>
            </a:r>
          </a:p>
          <a:p>
            <a:pPr marL="342900" indent="-342900" algn="just">
              <a:buFont typeface="+mj-lt"/>
              <a:buAutoNum type="arabicPeriod"/>
            </a:pPr>
            <a:r>
              <a:rPr lang="es-CO" sz="1400" dirty="0" smtClean="0">
                <a:latin typeface="Arial" pitchFamily="34" charset="0"/>
                <a:cs typeface="Arial" pitchFamily="34" charset="0"/>
              </a:rPr>
              <a:t>El modelo de gestión integrada, garantiza el cumplimiento de requisitos de distintos contextos normativos.</a:t>
            </a:r>
            <a:endParaRPr lang="es-CO" sz="1400" dirty="0">
              <a:latin typeface="Arial" pitchFamily="34" charset="0"/>
              <a:cs typeface="Arial" pitchFamily="34" charset="0"/>
            </a:endParaRPr>
          </a:p>
        </p:txBody>
      </p:sp>
      <p:sp>
        <p:nvSpPr>
          <p:cNvPr id="12" name="Subtítulo 2"/>
          <p:cNvSpPr txBox="1">
            <a:spLocks/>
          </p:cNvSpPr>
          <p:nvPr/>
        </p:nvSpPr>
        <p:spPr>
          <a:xfrm>
            <a:off x="3494313" y="1254601"/>
            <a:ext cx="14238515" cy="2076428"/>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SIG: Resultados de un Esfuerzo Colectivo</a:t>
            </a:r>
            <a:endParaRPr lang="es-CO" sz="6600" b="1" dirty="0"/>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00" y="1740830"/>
            <a:ext cx="2491413" cy="6819560"/>
          </a:xfrm>
          <a:prstGeom prst="rect">
            <a:avLst/>
          </a:prstGeom>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7063" y="4681533"/>
            <a:ext cx="2902279" cy="1062382"/>
          </a:xfrm>
          <a:prstGeom prst="rect">
            <a:avLst/>
          </a:prstGeom>
          <a:ln w="12700">
            <a:solidFill>
              <a:schemeClr val="tx1"/>
            </a:solidFill>
          </a:ln>
        </p:spPr>
      </p:pic>
      <p:pic>
        <p:nvPicPr>
          <p:cNvPr id="20" name="Imagen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7047" y="4681533"/>
            <a:ext cx="2984589" cy="1066396"/>
          </a:xfrm>
          <a:prstGeom prst="rect">
            <a:avLst/>
          </a:prstGeom>
          <a:ln w="12700">
            <a:solidFill>
              <a:schemeClr val="tx1"/>
            </a:solidFill>
          </a:ln>
        </p:spPr>
      </p:pic>
      <p:pic>
        <p:nvPicPr>
          <p:cNvPr id="21" name="Imagen 20"/>
          <p:cNvPicPr>
            <a:picLocks noChangeAspect="1"/>
          </p:cNvPicPr>
          <p:nvPr/>
        </p:nvPicPr>
        <p:blipFill>
          <a:blip r:embed="rId6" cstate="print"/>
          <a:stretch>
            <a:fillRect/>
          </a:stretch>
        </p:blipFill>
        <p:spPr>
          <a:xfrm>
            <a:off x="13014681" y="3917446"/>
            <a:ext cx="4253161" cy="1953922"/>
          </a:xfrm>
          <a:prstGeom prst="rect">
            <a:avLst/>
          </a:prstGeom>
        </p:spPr>
      </p:pic>
      <p:sp>
        <p:nvSpPr>
          <p:cNvPr id="22" name="Subtítulo 2"/>
          <p:cNvSpPr txBox="1">
            <a:spLocks/>
          </p:cNvSpPr>
          <p:nvPr/>
        </p:nvSpPr>
        <p:spPr>
          <a:xfrm>
            <a:off x="18059400" y="1740830"/>
            <a:ext cx="2217057" cy="6817978"/>
          </a:xfrm>
          <a:prstGeom prst="rect">
            <a:avLst/>
          </a:prstGeom>
          <a:solidFill>
            <a:schemeClr val="bg1"/>
          </a:solidFill>
          <a:ln w="12700">
            <a:no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800" dirty="0" smtClean="0"/>
              <a:t>LOGO</a:t>
            </a:r>
          </a:p>
          <a:p>
            <a:endParaRPr lang="es-CO" sz="2800" dirty="0"/>
          </a:p>
          <a:p>
            <a:r>
              <a:rPr lang="es-CO" sz="2800" dirty="0" smtClean="0"/>
              <a:t>INSTITUCION</a:t>
            </a:r>
            <a:endParaRPr lang="es-CO" sz="2800" dirty="0"/>
          </a:p>
        </p:txBody>
      </p:sp>
      <p:sp>
        <p:nvSpPr>
          <p:cNvPr id="23" name="Subtítulo 2"/>
          <p:cNvSpPr txBox="1">
            <a:spLocks/>
          </p:cNvSpPr>
          <p:nvPr/>
        </p:nvSpPr>
        <p:spPr>
          <a:xfrm>
            <a:off x="6429127" y="6305569"/>
            <a:ext cx="7968341" cy="960676"/>
          </a:xfrm>
          <a:prstGeom prst="rect">
            <a:avLst/>
          </a:prstGeom>
          <a:solidFill>
            <a:schemeClr val="bg1"/>
          </a:solidFill>
          <a:ln w="12700">
            <a:solidFill>
              <a:schemeClr val="tx1"/>
            </a:solidFill>
          </a:ln>
        </p:spPr>
        <p:txBody>
          <a:bodyPr vert="horz" lIns="91440" tIns="45720" rIns="91440" bIns="45720" rtlCol="0" anchor="ctr">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nSpc>
                <a:spcPct val="100000"/>
              </a:lnSpc>
            </a:pPr>
            <a:r>
              <a:rPr lang="es-CO" sz="2800" dirty="0" smtClean="0"/>
              <a:t>Diana M. Martínez C. – Diana P. Martínez H. –          Luis C. Martínez A. – </a:t>
            </a:r>
            <a:r>
              <a:rPr lang="es-CO" sz="2800" dirty="0" err="1" smtClean="0"/>
              <a:t>Lynda</a:t>
            </a:r>
            <a:r>
              <a:rPr lang="es-CO" sz="2800" dirty="0" smtClean="0"/>
              <a:t> P. Prieto N.</a:t>
            </a:r>
            <a:endParaRPr lang="es-CO" sz="1600" dirty="0"/>
          </a:p>
        </p:txBody>
      </p:sp>
      <p:sp>
        <p:nvSpPr>
          <p:cNvPr id="24" name="Subtítulo 2"/>
          <p:cNvSpPr txBox="1">
            <a:spLocks/>
          </p:cNvSpPr>
          <p:nvPr/>
        </p:nvSpPr>
        <p:spPr>
          <a:xfrm>
            <a:off x="4407746" y="7599714"/>
            <a:ext cx="12011102" cy="960676"/>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800" dirty="0" smtClean="0"/>
              <a:t>Instituto Nacional de Salud – Dirección de Redes en Salud Pública – Subdirección de Gestión de Calidad de Laboratorios de Salud Pública</a:t>
            </a:r>
            <a:endParaRPr lang="es-CO" sz="2800" dirty="0"/>
          </a:p>
        </p:txBody>
      </p:sp>
      <p:sp>
        <p:nvSpPr>
          <p:cNvPr id="25" name="Subtítulo 2"/>
          <p:cNvSpPr txBox="1">
            <a:spLocks/>
          </p:cNvSpPr>
          <p:nvPr/>
        </p:nvSpPr>
        <p:spPr>
          <a:xfrm>
            <a:off x="620485" y="16512687"/>
            <a:ext cx="6106885"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INTRODUCCION</a:t>
            </a:r>
            <a:endParaRPr lang="es-CO" sz="6600" b="1" dirty="0"/>
          </a:p>
        </p:txBody>
      </p:sp>
      <p:sp>
        <p:nvSpPr>
          <p:cNvPr id="26" name="Subtítulo 2"/>
          <p:cNvSpPr txBox="1">
            <a:spLocks/>
          </p:cNvSpPr>
          <p:nvPr/>
        </p:nvSpPr>
        <p:spPr>
          <a:xfrm>
            <a:off x="15185571" y="16504644"/>
            <a:ext cx="5774338"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BIBLIOGRAFIA</a:t>
            </a:r>
            <a:endParaRPr lang="es-CO" sz="6600" b="1" dirty="0"/>
          </a:p>
        </p:txBody>
      </p:sp>
      <p:sp>
        <p:nvSpPr>
          <p:cNvPr id="27" name="Subtítulo 2"/>
          <p:cNvSpPr txBox="1">
            <a:spLocks/>
          </p:cNvSpPr>
          <p:nvPr/>
        </p:nvSpPr>
        <p:spPr>
          <a:xfrm>
            <a:off x="620485" y="17876532"/>
            <a:ext cx="6106885" cy="6790833"/>
          </a:xfrm>
          <a:prstGeom prst="rect">
            <a:avLst/>
          </a:prstGeom>
          <a:solidFill>
            <a:schemeClr val="bg1"/>
          </a:solidFill>
          <a:ln w="12700">
            <a:solidFill>
              <a:schemeClr val="tx1"/>
            </a:solidFill>
          </a:ln>
        </p:spPr>
        <p:txBody>
          <a:bodyPr vert="horz" lIns="91440" tIns="45720" rIns="91440" bIns="45720" rtlCol="0" anchor="ctr">
            <a:normAutofit lnSpcReduction="10000"/>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1600" dirty="0" smtClean="0">
                <a:latin typeface="Arial" pitchFamily="34" charset="0"/>
                <a:cs typeface="Arial" pitchFamily="34" charset="0"/>
              </a:rPr>
              <a:t>El Instituto Nacional de Salud (INS), como entidad del Estado establece, implementa y certifica el sistema de Gestión de calidad integrado, denominado SIG, en cabeza de la Oficina Asesora de Planeación (OAP), bajo la norma NTCGP1000:2009 en cumplimiento de lo establecido en la Ley 872 de 2003.  El propósito del SIG, es aumentar el nivel de calidad de nuestros servicios simultáneamente con la productividad,  entendida ésta, como la generación de información para la toma de decisiones, en el marco de las acciones en Salud pública, mediante una racionalización de recursos y  actividades.</a:t>
            </a:r>
          </a:p>
          <a:p>
            <a:pPr algn="just"/>
            <a:r>
              <a:rPr lang="es-CO" sz="1600" dirty="0" smtClean="0">
                <a:latin typeface="Arial" pitchFamily="34" charset="0"/>
                <a:cs typeface="Arial" pitchFamily="34" charset="0"/>
              </a:rPr>
              <a:t>El alcance del SIG del INS, cubre todos los procesos de la institución, entre ellos el proceso REDES EN SALUD PÚBLICA (RSP), el cual es el responsable de prestar, entre otros servicios,  el de diagnóstico de referencia en el marco de la vigilancia de eventos de interés en salud pública (EISP).El proceso RSP, como Laboratorio Nacional de Referencia y como coordinador de la Red Nacional de Laboratorios en el País y  con el fin de fortalecer su servicio de diagnóstico y vigilancia desde el Laboratorio, opta por la implementación de un  sistema de gestión de calidad basado en  la norma ISO/IEC 17025:2005, cuyo propósito fundamental es acreditar sus ensayos sobre la base de la evaluación de su competencia técnica. </a:t>
            </a:r>
          </a:p>
          <a:p>
            <a:pPr algn="just"/>
            <a:r>
              <a:rPr lang="es-CO" sz="1600" dirty="0" smtClean="0">
                <a:latin typeface="Arial" pitchFamily="34" charset="0"/>
                <a:cs typeface="Arial" pitchFamily="34" charset="0"/>
              </a:rPr>
              <a:t>En el marco de las actividades del proceso es necesario desarrollar un modelo de integración de los sistemas de calidad institucional y de gestión técnica, teniendo como directriz la mejora de los procesos misionales, aprovechando las similitudes normativas y a la vez fortaleciendo el marco institucional, en lo que a calidad se refiere, frente a la prestación del servicio</a:t>
            </a:r>
            <a:endParaRPr lang="es-CO" sz="1600" dirty="0">
              <a:latin typeface="Arial" pitchFamily="34" charset="0"/>
              <a:cs typeface="Arial" pitchFamily="34" charset="0"/>
            </a:endParaRPr>
          </a:p>
        </p:txBody>
      </p:sp>
      <p:sp>
        <p:nvSpPr>
          <p:cNvPr id="28" name="Subtítulo 2"/>
          <p:cNvSpPr txBox="1">
            <a:spLocks/>
          </p:cNvSpPr>
          <p:nvPr/>
        </p:nvSpPr>
        <p:spPr>
          <a:xfrm>
            <a:off x="620485" y="25119600"/>
            <a:ext cx="6106885"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METODOLOGIA</a:t>
            </a:r>
            <a:endParaRPr lang="es-CO" sz="6600" b="1" dirty="0"/>
          </a:p>
        </p:txBody>
      </p:sp>
      <p:sp>
        <p:nvSpPr>
          <p:cNvPr id="29" name="Subtítulo 2"/>
          <p:cNvSpPr txBox="1">
            <a:spLocks/>
          </p:cNvSpPr>
          <p:nvPr/>
        </p:nvSpPr>
        <p:spPr>
          <a:xfrm>
            <a:off x="620486" y="26467237"/>
            <a:ext cx="6106885" cy="7418458"/>
          </a:xfrm>
          <a:prstGeom prst="rect">
            <a:avLst/>
          </a:prstGeom>
          <a:solidFill>
            <a:schemeClr val="bg1"/>
          </a:solidFill>
          <a:ln w="12700">
            <a:solidFill>
              <a:schemeClr val="tx1"/>
            </a:solidFill>
          </a:ln>
        </p:spPr>
        <p:txBody>
          <a:bodyPr vert="horz" lIns="91440" tIns="45720" rIns="91440" bIns="45720" rtlCol="0" anchor="t">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1600" b="1" dirty="0" smtClean="0">
                <a:latin typeface="Arial" pitchFamily="34" charset="0"/>
                <a:cs typeface="Arial" pitchFamily="34" charset="0"/>
              </a:rPr>
              <a:t>1ª  Fase: Diagnóstico.</a:t>
            </a:r>
            <a:endParaRPr lang="es-CO" sz="1600" dirty="0" smtClean="0">
              <a:latin typeface="Arial" pitchFamily="34" charset="0"/>
              <a:cs typeface="Arial" pitchFamily="34" charset="0"/>
            </a:endParaRPr>
          </a:p>
          <a:p>
            <a:pPr algn="just"/>
            <a:r>
              <a:rPr lang="es-CO" sz="1400" dirty="0" smtClean="0">
                <a:latin typeface="Arial" pitchFamily="34" charset="0"/>
                <a:cs typeface="Arial" pitchFamily="34" charset="0"/>
              </a:rPr>
              <a:t>Se realizó a través de una herramienta de lista cruzada para comparar requisitos de ambas normas.</a:t>
            </a:r>
          </a:p>
          <a:p>
            <a:pPr algn="just"/>
            <a:r>
              <a:rPr lang="es-CO" sz="1600" b="1" dirty="0" smtClean="0">
                <a:latin typeface="Arial" pitchFamily="34" charset="0"/>
                <a:cs typeface="Arial" pitchFamily="34" charset="0"/>
              </a:rPr>
              <a:t>2ª Fase: Actividades de Implementación</a:t>
            </a:r>
          </a:p>
          <a:p>
            <a:pPr algn="just"/>
            <a:endParaRPr lang="es-CO" sz="1600" dirty="0" smtClean="0">
              <a:latin typeface="Arial" pitchFamily="34" charset="0"/>
              <a:cs typeface="Arial" pitchFamily="34" charset="0"/>
            </a:endParaRPr>
          </a:p>
          <a:p>
            <a:pPr algn="just"/>
            <a:endParaRPr lang="es-CO" sz="1600" dirty="0" smtClean="0">
              <a:latin typeface="Arial" pitchFamily="34" charset="0"/>
              <a:cs typeface="Arial" pitchFamily="34" charset="0"/>
            </a:endParaRPr>
          </a:p>
          <a:p>
            <a:pPr algn="just"/>
            <a:endParaRPr lang="es-CO" sz="1600" dirty="0" smtClean="0">
              <a:latin typeface="Arial" pitchFamily="34" charset="0"/>
              <a:cs typeface="Arial" pitchFamily="34" charset="0"/>
            </a:endParaRPr>
          </a:p>
          <a:p>
            <a:pPr algn="just"/>
            <a:endParaRPr lang="es-CO" sz="1600" dirty="0" smtClean="0">
              <a:latin typeface="Arial" pitchFamily="34" charset="0"/>
              <a:cs typeface="Arial" pitchFamily="34" charset="0"/>
            </a:endParaRPr>
          </a:p>
          <a:p>
            <a:pPr algn="just"/>
            <a:endParaRPr lang="es-CO" sz="1600" dirty="0" smtClean="0">
              <a:latin typeface="Arial" pitchFamily="34" charset="0"/>
              <a:cs typeface="Arial" pitchFamily="34" charset="0"/>
            </a:endParaRPr>
          </a:p>
          <a:p>
            <a:r>
              <a:rPr lang="es-CO" sz="1000" i="1" dirty="0" smtClean="0">
                <a:latin typeface="Arial" pitchFamily="34" charset="0"/>
                <a:cs typeface="Arial" pitchFamily="34" charset="0"/>
              </a:rPr>
              <a:t>FIGURA 1. Esquema para abordaje de integración SIG-ISO/IEC 17025 (Aplicación para el INS)</a:t>
            </a:r>
          </a:p>
          <a:p>
            <a:pPr algn="just"/>
            <a:endParaRPr lang="es-CO" sz="1000" i="1" dirty="0" smtClean="0">
              <a:latin typeface="Arial" pitchFamily="34" charset="0"/>
              <a:cs typeface="Arial" pitchFamily="34" charset="0"/>
            </a:endParaRPr>
          </a:p>
          <a:p>
            <a:pPr algn="just"/>
            <a:endParaRPr lang="es-CO" sz="1000" i="1" dirty="0" smtClean="0">
              <a:latin typeface="Arial" pitchFamily="34" charset="0"/>
              <a:cs typeface="Arial" pitchFamily="34" charset="0"/>
            </a:endParaRPr>
          </a:p>
          <a:p>
            <a:pPr algn="just"/>
            <a:endParaRPr lang="es-CO" sz="1000" i="1" dirty="0" smtClean="0">
              <a:latin typeface="Arial" pitchFamily="34" charset="0"/>
              <a:cs typeface="Arial" pitchFamily="34" charset="0"/>
            </a:endParaRPr>
          </a:p>
          <a:p>
            <a:pPr algn="just"/>
            <a:endParaRPr lang="es-CO" sz="1000" i="1" dirty="0" smtClean="0">
              <a:latin typeface="Arial" pitchFamily="34" charset="0"/>
              <a:cs typeface="Arial" pitchFamily="34" charset="0"/>
            </a:endParaRPr>
          </a:p>
          <a:p>
            <a:endParaRPr lang="es-CO" sz="1000" i="1" dirty="0" smtClean="0">
              <a:latin typeface="Arial" pitchFamily="34" charset="0"/>
              <a:cs typeface="Arial" pitchFamily="34" charset="0"/>
            </a:endParaRPr>
          </a:p>
          <a:p>
            <a:r>
              <a:rPr lang="es-CO" sz="1000" i="1" dirty="0" smtClean="0">
                <a:latin typeface="Arial" pitchFamily="34" charset="0"/>
                <a:cs typeface="Arial" pitchFamily="34" charset="0"/>
              </a:rPr>
              <a:t>FIGURA 2: Modelo de gestión documental, POR BLOQUES</a:t>
            </a:r>
          </a:p>
        </p:txBody>
      </p:sp>
      <p:sp>
        <p:nvSpPr>
          <p:cNvPr id="30" name="Subtítulo 2"/>
          <p:cNvSpPr txBox="1">
            <a:spLocks/>
          </p:cNvSpPr>
          <p:nvPr/>
        </p:nvSpPr>
        <p:spPr>
          <a:xfrm>
            <a:off x="15179593" y="17876532"/>
            <a:ext cx="5780315" cy="5784994"/>
          </a:xfrm>
          <a:prstGeom prst="rect">
            <a:avLst/>
          </a:prstGeom>
          <a:solidFill>
            <a:schemeClr val="bg1"/>
          </a:solidFill>
          <a:ln w="12700">
            <a:solidFill>
              <a:schemeClr val="tx1"/>
            </a:solidFill>
          </a:ln>
        </p:spPr>
        <p:txBody>
          <a:bodyPr vert="horz" lIns="91440" tIns="45720" rIns="91440" bIns="45720" rtlCol="0" anchor="t">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lvl="0" algn="just"/>
            <a:r>
              <a:rPr lang="es-CO" sz="1800" dirty="0" err="1" smtClean="0">
                <a:latin typeface="Arial" pitchFamily="34" charset="0"/>
                <a:cs typeface="Arial" pitchFamily="34" charset="0"/>
              </a:rPr>
              <a:t>Atehortúa</a:t>
            </a:r>
            <a:r>
              <a:rPr lang="es-CO" sz="1800" dirty="0" smtClean="0">
                <a:latin typeface="Arial" pitchFamily="34" charset="0"/>
                <a:cs typeface="Arial" pitchFamily="34" charset="0"/>
              </a:rPr>
              <a:t>, FA; Bustamante, RE; Valencia, JA. Sistema de Gestión Integral. Una sola gestión, un solo equipo. </a:t>
            </a:r>
            <a:r>
              <a:rPr lang="en-US" sz="1800" dirty="0" smtClean="0">
                <a:latin typeface="Arial" pitchFamily="34" charset="0"/>
                <a:cs typeface="Arial" pitchFamily="34" charset="0"/>
              </a:rPr>
              <a:t>Medellin: Universidad de Antioquia, 2009. 231p.</a:t>
            </a:r>
            <a:endParaRPr lang="es-CO" sz="1800" dirty="0" smtClean="0">
              <a:latin typeface="Arial" pitchFamily="34" charset="0"/>
              <a:cs typeface="Arial" pitchFamily="34" charset="0"/>
            </a:endParaRPr>
          </a:p>
          <a:p>
            <a:pPr lvl="0" algn="just"/>
            <a:r>
              <a:rPr lang="en-US" sz="1800" dirty="0" smtClean="0">
                <a:latin typeface="Arial" pitchFamily="34" charset="0"/>
                <a:cs typeface="Arial" pitchFamily="34" charset="0"/>
              </a:rPr>
              <a:t>Crosby, P. Quality is Free / P. Crosby. New York: McGraw–Hill, 1979. 220p </a:t>
            </a:r>
            <a:endParaRPr lang="es-CO" sz="1800" dirty="0" smtClean="0">
              <a:latin typeface="Arial" pitchFamily="34" charset="0"/>
              <a:cs typeface="Arial" pitchFamily="34" charset="0"/>
            </a:endParaRPr>
          </a:p>
          <a:p>
            <a:pPr lvl="0" algn="just"/>
            <a:r>
              <a:rPr lang="en-US" sz="1800" dirty="0" smtClean="0">
                <a:latin typeface="Arial" pitchFamily="34" charset="0"/>
                <a:cs typeface="Arial" pitchFamily="34" charset="0"/>
              </a:rPr>
              <a:t>Deming, W. Edwards. Out of the Crisis / W. Edwards Deming. Cambridge: MIT Press, 1981. 230p  </a:t>
            </a:r>
            <a:endParaRPr lang="es-CO" sz="1800" dirty="0" smtClean="0">
              <a:latin typeface="Arial" pitchFamily="34" charset="0"/>
              <a:cs typeface="Arial" pitchFamily="34" charset="0"/>
            </a:endParaRPr>
          </a:p>
          <a:p>
            <a:pPr lvl="0" algn="just"/>
            <a:r>
              <a:rPr lang="en-US" sz="1800" dirty="0" smtClean="0">
                <a:latin typeface="Arial" pitchFamily="34" charset="0"/>
                <a:cs typeface="Arial" pitchFamily="34" charset="0"/>
              </a:rPr>
              <a:t>Deming, W. Edwards. Quality, Productivity, and Competitive Position / W. Edwards Deming. </a:t>
            </a:r>
            <a:r>
              <a:rPr lang="es-CO" sz="1800" dirty="0" smtClean="0">
                <a:latin typeface="Arial" pitchFamily="34" charset="0"/>
                <a:cs typeface="Arial" pitchFamily="34" charset="0"/>
              </a:rPr>
              <a:t>Cambridge:  </a:t>
            </a:r>
            <a:r>
              <a:rPr lang="es-CO" sz="1800" dirty="0" err="1" smtClean="0">
                <a:latin typeface="Arial" pitchFamily="34" charset="0"/>
                <a:cs typeface="Arial" pitchFamily="34" charset="0"/>
              </a:rPr>
              <a:t>MITPress</a:t>
            </a:r>
            <a:r>
              <a:rPr lang="es-CO" sz="1800" dirty="0" smtClean="0">
                <a:latin typeface="Arial" pitchFamily="34" charset="0"/>
                <a:cs typeface="Arial" pitchFamily="34" charset="0"/>
              </a:rPr>
              <a:t>, 1989. 200p</a:t>
            </a:r>
          </a:p>
          <a:p>
            <a:pPr lvl="0" algn="just"/>
            <a:r>
              <a:rPr lang="es-CO" sz="1800" dirty="0" smtClean="0">
                <a:latin typeface="Arial" pitchFamily="34" charset="0"/>
                <a:cs typeface="Arial" pitchFamily="34" charset="0"/>
              </a:rPr>
              <a:t>Instituto Colombiano de Normas Técnicas y Certificación ICONTEC. Como implementar un sistema de gestión práctico y eficaz en laboratorios de ensayo y calibración. ICONTEC, 2004. 100p.</a:t>
            </a:r>
          </a:p>
          <a:p>
            <a:endParaRPr lang="es-CO" sz="1400" dirty="0">
              <a:latin typeface="Arial" pitchFamily="34" charset="0"/>
              <a:cs typeface="Arial" pitchFamily="34" charset="0"/>
            </a:endParaRPr>
          </a:p>
        </p:txBody>
      </p:sp>
      <p:sp>
        <p:nvSpPr>
          <p:cNvPr id="31" name="Subtítulo 2"/>
          <p:cNvSpPr txBox="1">
            <a:spLocks/>
          </p:cNvSpPr>
          <p:nvPr/>
        </p:nvSpPr>
        <p:spPr>
          <a:xfrm>
            <a:off x="15204888" y="23983420"/>
            <a:ext cx="5774338" cy="1208602"/>
          </a:xfrm>
          <a:prstGeom prst="rect">
            <a:avLst/>
          </a:prstGeom>
          <a:solidFill>
            <a:srgbClr val="92D050"/>
          </a:solidFill>
          <a:ln w="12700">
            <a:solidFill>
              <a:schemeClr val="tx1"/>
            </a:solidFill>
          </a:ln>
        </p:spPr>
        <p:txBody>
          <a:bodyPr vert="horz" lIns="91440" tIns="45720" rIns="91440" bIns="45720" rtlCol="0" anchor="ctr">
            <a:normAutofit fontScale="77500" lnSpcReduction="20000"/>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AGRADECIMIENTOS</a:t>
            </a:r>
            <a:endParaRPr lang="es-CO" sz="6600" b="1" dirty="0"/>
          </a:p>
        </p:txBody>
      </p:sp>
      <p:sp>
        <p:nvSpPr>
          <p:cNvPr id="32" name="Subtítulo 2"/>
          <p:cNvSpPr txBox="1">
            <a:spLocks/>
          </p:cNvSpPr>
          <p:nvPr/>
        </p:nvSpPr>
        <p:spPr>
          <a:xfrm>
            <a:off x="15264225" y="25338691"/>
            <a:ext cx="5695683" cy="3184058"/>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1600" dirty="0" smtClean="0"/>
              <a:t>A la Dirección de Redes en Salud Pública, a la oficina Asesora de Planeación, a la Oficina de control interno, por su direccionamiento, colaboración y apoyo</a:t>
            </a:r>
          </a:p>
        </p:txBody>
      </p:sp>
      <p:pic>
        <p:nvPicPr>
          <p:cNvPr id="33" name="Imagen 32"/>
          <p:cNvPicPr>
            <a:picLocks noChangeAspect="1"/>
          </p:cNvPicPr>
          <p:nvPr/>
        </p:nvPicPr>
        <p:blipFill>
          <a:blip r:embed="rId7"/>
          <a:stretch>
            <a:fillRect/>
          </a:stretch>
        </p:blipFill>
        <p:spPr>
          <a:xfrm>
            <a:off x="718457" y="34219720"/>
            <a:ext cx="20214771" cy="1403078"/>
          </a:xfrm>
          <a:prstGeom prst="rect">
            <a:avLst/>
          </a:prstGeom>
        </p:spPr>
      </p:pic>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8409" y="4681533"/>
            <a:ext cx="3000948" cy="1072589"/>
          </a:xfrm>
          <a:prstGeom prst="rect">
            <a:avLst/>
          </a:prstGeom>
          <a:ln w="12700">
            <a:solidFill>
              <a:schemeClr val="tx1"/>
            </a:solidFill>
          </a:ln>
        </p:spPr>
      </p:pic>
      <p:sp>
        <p:nvSpPr>
          <p:cNvPr id="35" name="Subtítulo 2"/>
          <p:cNvSpPr txBox="1">
            <a:spLocks/>
          </p:cNvSpPr>
          <p:nvPr/>
        </p:nvSpPr>
        <p:spPr>
          <a:xfrm>
            <a:off x="15486293" y="29977796"/>
            <a:ext cx="5012232" cy="2693701"/>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800" dirty="0" smtClean="0"/>
              <a:t>Página Web</a:t>
            </a:r>
          </a:p>
          <a:p>
            <a:r>
              <a:rPr lang="es-CO" sz="2800" dirty="0" smtClean="0">
                <a:hlinkClick r:id="rId9"/>
              </a:rPr>
              <a:t>www.ins.gov.co</a:t>
            </a:r>
            <a:r>
              <a:rPr lang="es-CO" sz="2800" dirty="0" smtClean="0"/>
              <a:t> </a:t>
            </a:r>
            <a:endParaRPr lang="es-CO" sz="2800" dirty="0"/>
          </a:p>
          <a:p>
            <a:r>
              <a:rPr lang="es-CO" sz="2800" dirty="0" smtClean="0"/>
              <a:t>Email</a:t>
            </a:r>
          </a:p>
          <a:p>
            <a:r>
              <a:rPr lang="es-CO" sz="2800" dirty="0" smtClean="0">
                <a:hlinkClick r:id="rId10"/>
              </a:rPr>
              <a:t>lprieto@ins.gov.co</a:t>
            </a:r>
            <a:r>
              <a:rPr lang="es-CO" sz="2800" dirty="0" smtClean="0"/>
              <a:t> </a:t>
            </a:r>
            <a:endParaRPr lang="es-CO" sz="2800" dirty="0"/>
          </a:p>
        </p:txBody>
      </p:sp>
      <p:pic>
        <p:nvPicPr>
          <p:cNvPr id="36" name="35 Imagen" descr="logo ins.png"/>
          <p:cNvPicPr>
            <a:picLocks noChangeAspect="1"/>
          </p:cNvPicPr>
          <p:nvPr/>
        </p:nvPicPr>
        <p:blipFill>
          <a:blip r:embed="rId11"/>
          <a:srcRect r="65153"/>
          <a:stretch>
            <a:fillRect/>
          </a:stretch>
        </p:blipFill>
        <p:spPr>
          <a:xfrm>
            <a:off x="18042132" y="1731810"/>
            <a:ext cx="2293032" cy="5533658"/>
          </a:xfrm>
          <a:prstGeom prst="rect">
            <a:avLst/>
          </a:prstGeom>
        </p:spPr>
      </p:pic>
      <p:pic>
        <p:nvPicPr>
          <p:cNvPr id="37" name="36 Imagen" descr="logo ins.png"/>
          <p:cNvPicPr>
            <a:picLocks noChangeAspect="1"/>
          </p:cNvPicPr>
          <p:nvPr/>
        </p:nvPicPr>
        <p:blipFill>
          <a:blip r:embed="rId12" cstate="print"/>
          <a:srcRect l="33979" t="23311" b="15577"/>
          <a:stretch>
            <a:fillRect/>
          </a:stretch>
        </p:blipFill>
        <p:spPr>
          <a:xfrm>
            <a:off x="18383535" y="7096835"/>
            <a:ext cx="1700656" cy="1323832"/>
          </a:xfrm>
          <a:prstGeom prst="rect">
            <a:avLst/>
          </a:prstGeom>
        </p:spPr>
      </p:pic>
      <p:graphicFrame>
        <p:nvGraphicFramePr>
          <p:cNvPr id="38" name="37 Diagrama"/>
          <p:cNvGraphicFramePr/>
          <p:nvPr/>
        </p:nvGraphicFramePr>
        <p:xfrm>
          <a:off x="950027" y="28025766"/>
          <a:ext cx="5605152" cy="27840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9" name="38 Imagen"/>
          <p:cNvPicPr/>
          <p:nvPr/>
        </p:nvPicPr>
        <p:blipFill>
          <a:blip r:embed="rId18" cstate="print">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11928" y="31160851"/>
            <a:ext cx="3657600" cy="2291939"/>
          </a:xfrm>
          <a:prstGeom prst="rect">
            <a:avLst/>
          </a:prstGeom>
          <a:noFill/>
        </p:spPr>
      </p:pic>
      <p:graphicFrame>
        <p:nvGraphicFramePr>
          <p:cNvPr id="40" name="39 Tabla"/>
          <p:cNvGraphicFramePr>
            <a:graphicFrameLocks noGrp="1"/>
          </p:cNvGraphicFramePr>
          <p:nvPr/>
        </p:nvGraphicFramePr>
        <p:xfrm>
          <a:off x="7158329" y="14165612"/>
          <a:ext cx="7567321" cy="13258800"/>
        </p:xfrm>
        <a:graphic>
          <a:graphicData uri="http://schemas.openxmlformats.org/drawingml/2006/table">
            <a:tbl>
              <a:tblPr firstRow="1" bandRow="1">
                <a:tableStyleId>{93296810-A885-4BE3-A3E7-6D5BEEA58F35}</a:tableStyleId>
              </a:tblPr>
              <a:tblGrid>
                <a:gridCol w="1984558"/>
                <a:gridCol w="5582763"/>
              </a:tblGrid>
              <a:tr h="370840">
                <a:tc>
                  <a:txBody>
                    <a:bodyPr/>
                    <a:lstStyle/>
                    <a:p>
                      <a:pPr marL="0" marR="0" indent="0" algn="ctr" defTabSz="2159996" rtl="0" eaLnBrk="1" fontAlgn="auto" latinLnBrk="0" hangingPunct="1">
                        <a:lnSpc>
                          <a:spcPct val="100000"/>
                        </a:lnSpc>
                        <a:spcBef>
                          <a:spcPts val="0"/>
                        </a:spcBef>
                        <a:spcAft>
                          <a:spcPts val="0"/>
                        </a:spcAft>
                        <a:buClrTx/>
                        <a:buSzTx/>
                        <a:buFontTx/>
                        <a:buNone/>
                        <a:tabLst/>
                        <a:defRPr/>
                      </a:pPr>
                      <a:r>
                        <a:rPr lang="es-CO" sz="1600" dirty="0" smtClean="0">
                          <a:solidFill>
                            <a:schemeClr val="tx1"/>
                          </a:solidFill>
                        </a:rPr>
                        <a:t>DOCUMENTO/ REQUISITO</a:t>
                      </a:r>
                    </a:p>
                  </a:txBody>
                  <a:tcPr anchor="ctr"/>
                </a:tc>
                <a:tc>
                  <a:txBody>
                    <a:bodyPr/>
                    <a:lstStyle/>
                    <a:p>
                      <a:pPr marL="0" marR="0" indent="0" algn="ctr" defTabSz="2159996" rtl="0" eaLnBrk="1" fontAlgn="auto" latinLnBrk="0" hangingPunct="1">
                        <a:lnSpc>
                          <a:spcPct val="100000"/>
                        </a:lnSpc>
                        <a:spcBef>
                          <a:spcPts val="0"/>
                        </a:spcBef>
                        <a:spcAft>
                          <a:spcPts val="0"/>
                        </a:spcAft>
                        <a:buClrTx/>
                        <a:buSzTx/>
                        <a:buFontTx/>
                        <a:buNone/>
                        <a:tabLst/>
                        <a:defRPr/>
                      </a:pPr>
                      <a:r>
                        <a:rPr lang="es-CO" sz="1600" dirty="0" smtClean="0">
                          <a:solidFill>
                            <a:schemeClr val="tx1"/>
                          </a:solidFill>
                        </a:rPr>
                        <a:t>PRINCIPAL LOGRO DE INTEGRACION</a:t>
                      </a:r>
                    </a:p>
                  </a:txBody>
                  <a:tcPr anchor="ctr"/>
                </a:tc>
              </a:tr>
              <a:tr h="370840">
                <a:tc>
                  <a:txBody>
                    <a:bodyPr/>
                    <a:lstStyle/>
                    <a:p>
                      <a:pPr marL="0" marR="0" indent="0" algn="l" defTabSz="2159996" rtl="0" eaLnBrk="1" fontAlgn="auto" latinLnBrk="0" hangingPunct="1">
                        <a:lnSpc>
                          <a:spcPct val="100000"/>
                        </a:lnSpc>
                        <a:spcBef>
                          <a:spcPts val="0"/>
                        </a:spcBef>
                        <a:spcAft>
                          <a:spcPts val="0"/>
                        </a:spcAft>
                        <a:buClrTx/>
                        <a:buSzTx/>
                        <a:buFontTx/>
                        <a:buNone/>
                        <a:tabLst/>
                        <a:defRPr/>
                      </a:pPr>
                      <a:r>
                        <a:rPr lang="es-CO" sz="1600" dirty="0" smtClean="0"/>
                        <a:t>Lineamientos para documentar el SIG/ 4.3 CONTROL DE LOS DOCUMENTOS/ 4.13 CONTROL DE LOS REGISTROS</a:t>
                      </a:r>
                    </a:p>
                  </a:txBody>
                  <a:tcPr/>
                </a:tc>
                <a:tc>
                  <a:txBody>
                    <a:bodyPr/>
                    <a:lstStyle/>
                    <a:p>
                      <a:pPr>
                        <a:buFont typeface="Arial" pitchFamily="34" charset="0"/>
                        <a:buChar char="•"/>
                      </a:pPr>
                      <a:r>
                        <a:rPr lang="es-CO" sz="1600" dirty="0" smtClean="0"/>
                        <a:t>Se fortalece la gestión documental al mejorar la trazabilidad y </a:t>
                      </a:r>
                      <a:r>
                        <a:rPr lang="es-CO" sz="1600" dirty="0" err="1" smtClean="0"/>
                        <a:t>versionamiento</a:t>
                      </a:r>
                      <a:r>
                        <a:rPr lang="es-CO" sz="1600" dirty="0" smtClean="0"/>
                        <a:t> de los documentos.</a:t>
                      </a:r>
                    </a:p>
                    <a:p>
                      <a:pPr>
                        <a:buFont typeface="Arial" pitchFamily="34" charset="0"/>
                        <a:buChar char="•"/>
                      </a:pPr>
                      <a:r>
                        <a:rPr lang="es-CO" sz="1600" dirty="0" smtClean="0"/>
                        <a:t>Se mejora las responsabilidades específicas  de elaboración revisión y aprobación, a través de la “Matriz de responsabilidad documental “, que orienta los roles  e intervención según la estructura documental.</a:t>
                      </a:r>
                    </a:p>
                  </a:txBody>
                  <a:tcPr/>
                </a:tc>
              </a:tr>
              <a:tr h="370840">
                <a:tc>
                  <a:txBody>
                    <a:bodyPr/>
                    <a:lstStyle/>
                    <a:p>
                      <a:pPr marL="0" marR="0" indent="0" algn="l" defTabSz="2159996" rtl="0" eaLnBrk="1" fontAlgn="auto" latinLnBrk="0" hangingPunct="1">
                        <a:lnSpc>
                          <a:spcPct val="100000"/>
                        </a:lnSpc>
                        <a:spcBef>
                          <a:spcPts val="0"/>
                        </a:spcBef>
                        <a:spcAft>
                          <a:spcPts val="0"/>
                        </a:spcAft>
                        <a:buClrTx/>
                        <a:buSzTx/>
                        <a:buFontTx/>
                        <a:buNone/>
                        <a:tabLst/>
                        <a:defRPr/>
                      </a:pPr>
                      <a:r>
                        <a:rPr lang="es-CO" sz="1600" dirty="0" smtClean="0"/>
                        <a:t>Administración y control de documentos/ 4.3 CONTROL DE LOS DOCUMENTOS/ 4.13 CONTROL DE LOS REGISTROS</a:t>
                      </a:r>
                    </a:p>
                  </a:txBody>
                  <a:tcPr/>
                </a:tc>
                <a:tc>
                  <a:txBody>
                    <a:bodyPr/>
                    <a:lstStyle/>
                    <a:p>
                      <a:pPr>
                        <a:buFont typeface="Arial" pitchFamily="34" charset="0"/>
                        <a:buChar char="•"/>
                      </a:pPr>
                      <a:r>
                        <a:rPr lang="es-CO" sz="1600" dirty="0" smtClean="0"/>
                        <a:t>Se impacta el control documental en  la redefinición del periodo de revisión de la documentación para laboratorios bajo el alcance de la norma ISO17025.</a:t>
                      </a:r>
                    </a:p>
                    <a:p>
                      <a:pPr>
                        <a:buFont typeface="Arial" pitchFamily="34" charset="0"/>
                        <a:buChar char="•"/>
                      </a:pPr>
                      <a:r>
                        <a:rPr lang="es-CO" sz="1600" dirty="0" smtClean="0"/>
                        <a:t>Se incluyen criterios de revalidación de la documentación, aseguramiento de confidencialidad en el control de registros y definición de tiempos de generación de </a:t>
                      </a:r>
                      <a:r>
                        <a:rPr lang="es-CO" sz="1600" dirty="0" err="1" smtClean="0"/>
                        <a:t>Backup</a:t>
                      </a:r>
                      <a:r>
                        <a:rPr lang="es-CO" sz="1600" dirty="0" smtClean="0"/>
                        <a:t> para registros técnicos generados por laboratorio.</a:t>
                      </a:r>
                    </a:p>
                    <a:p>
                      <a:pPr>
                        <a:buFont typeface="Arial" pitchFamily="34" charset="0"/>
                        <a:buChar char="•"/>
                      </a:pPr>
                      <a:r>
                        <a:rPr lang="es-CO" sz="1600" dirty="0" smtClean="0"/>
                        <a:t>Se fortalece la apropiación y aplicación de los documentos con el manejo de evidencias de socialización documental. </a:t>
                      </a:r>
                    </a:p>
                  </a:txBody>
                  <a:tcPr/>
                </a:tc>
              </a:tr>
              <a:tr h="370840">
                <a:tc>
                  <a:txBody>
                    <a:bodyPr/>
                    <a:lstStyle/>
                    <a:p>
                      <a:pPr marL="0" marR="0" indent="0" algn="l" defTabSz="2159996" rtl="0" eaLnBrk="1" fontAlgn="auto" latinLnBrk="0" hangingPunct="1">
                        <a:lnSpc>
                          <a:spcPct val="100000"/>
                        </a:lnSpc>
                        <a:spcBef>
                          <a:spcPts val="0"/>
                        </a:spcBef>
                        <a:spcAft>
                          <a:spcPts val="0"/>
                        </a:spcAft>
                        <a:buClrTx/>
                        <a:buSzTx/>
                        <a:buFontTx/>
                        <a:buNone/>
                        <a:tabLst/>
                        <a:defRPr/>
                      </a:pPr>
                      <a:r>
                        <a:rPr lang="es-CO" sz="1600" dirty="0" smtClean="0"/>
                        <a:t>Acciones correctivas, Preventivas y de Mejora/ 4.11 ACCIONES CORRECTIVAS/4.12 ACCIONES PREVENTIVES/4.11.4 SEGUIMIENTO DE LAS ACCIONES CORRECTIVAS</a:t>
                      </a:r>
                    </a:p>
                  </a:txBody>
                  <a:tcPr/>
                </a:tc>
                <a:tc>
                  <a:txBody>
                    <a:bodyPr/>
                    <a:lstStyle/>
                    <a:p>
                      <a:pPr>
                        <a:buFont typeface="Arial" pitchFamily="34" charset="0"/>
                        <a:buChar char="•"/>
                      </a:pPr>
                      <a:r>
                        <a:rPr lang="es-CO" sz="1600" dirty="0" smtClean="0"/>
                        <a:t>Se fortalece la estrategia para  el manejo de las acciones correctivas a través de la inclusión de políticas para su gestión.</a:t>
                      </a:r>
                    </a:p>
                    <a:p>
                      <a:pPr>
                        <a:buFont typeface="Arial" pitchFamily="34" charset="0"/>
                        <a:buChar char="•"/>
                      </a:pPr>
                      <a:r>
                        <a:rPr lang="es-CO" sz="1600" dirty="0" smtClean="0"/>
                        <a:t>Se introduce el concepto de Auditorías adicionales para laboratorios bajo el alcance de la norma, que fortalecerá adicionalmente, los esquemas de autocontrol.</a:t>
                      </a:r>
                    </a:p>
                    <a:p>
                      <a:endParaRPr lang="es-CO" sz="1600" dirty="0"/>
                    </a:p>
                  </a:txBody>
                  <a:tcPr/>
                </a:tc>
              </a:tr>
              <a:tr h="370840">
                <a:tc>
                  <a:txBody>
                    <a:bodyPr/>
                    <a:lstStyle/>
                    <a:p>
                      <a:pPr marL="0" marR="0" indent="0" algn="l" defTabSz="2159996" rtl="0" eaLnBrk="1" fontAlgn="auto" latinLnBrk="0" hangingPunct="1">
                        <a:lnSpc>
                          <a:spcPct val="100000"/>
                        </a:lnSpc>
                        <a:spcBef>
                          <a:spcPts val="0"/>
                        </a:spcBef>
                        <a:spcAft>
                          <a:spcPts val="0"/>
                        </a:spcAft>
                        <a:buClrTx/>
                        <a:buSzTx/>
                        <a:buFontTx/>
                        <a:buNone/>
                        <a:tabLst/>
                        <a:defRPr/>
                      </a:pPr>
                      <a:r>
                        <a:rPr lang="es-CO" sz="1600" dirty="0" smtClean="0"/>
                        <a:t>Revisión por la Dirección / 4.15 REVISIONES POR LA DIRECCIÓN</a:t>
                      </a:r>
                    </a:p>
                  </a:txBody>
                  <a:tcPr/>
                </a:tc>
                <a:tc>
                  <a:txBody>
                    <a:bodyPr/>
                    <a:lstStyle/>
                    <a:p>
                      <a:pPr marL="0" marR="0" indent="0" algn="l" defTabSz="2159996" rtl="0" eaLnBrk="1" fontAlgn="auto" latinLnBrk="0" hangingPunct="1">
                        <a:lnSpc>
                          <a:spcPct val="100000"/>
                        </a:lnSpc>
                        <a:spcBef>
                          <a:spcPts val="0"/>
                        </a:spcBef>
                        <a:spcAft>
                          <a:spcPts val="0"/>
                        </a:spcAft>
                        <a:buClrTx/>
                        <a:buSzTx/>
                        <a:buFont typeface="Arial" pitchFamily="34" charset="0"/>
                        <a:buChar char="•"/>
                        <a:tabLst/>
                        <a:defRPr/>
                      </a:pPr>
                      <a:r>
                        <a:rPr lang="es-CO" sz="1600" dirty="0" smtClean="0"/>
                        <a:t>Se fortalece la herramienta para la documentación de la  mejora y se  incluye  producto/trabajo servicio no conforme.</a:t>
                      </a:r>
                    </a:p>
                  </a:txBody>
                  <a:tcPr/>
                </a:tc>
              </a:tr>
              <a:tr h="370840">
                <a:tc>
                  <a:txBody>
                    <a:bodyPr/>
                    <a:lstStyle/>
                    <a:p>
                      <a:pPr marL="0" marR="0" indent="0" algn="l" defTabSz="2159996" rtl="0" eaLnBrk="1" fontAlgn="auto" latinLnBrk="0" hangingPunct="1">
                        <a:lnSpc>
                          <a:spcPct val="100000"/>
                        </a:lnSpc>
                        <a:spcBef>
                          <a:spcPts val="0"/>
                        </a:spcBef>
                        <a:spcAft>
                          <a:spcPts val="0"/>
                        </a:spcAft>
                        <a:buClrTx/>
                        <a:buSzTx/>
                        <a:buFontTx/>
                        <a:buNone/>
                        <a:tabLst/>
                        <a:defRPr/>
                      </a:pPr>
                      <a:r>
                        <a:rPr lang="es-CO" sz="1600" dirty="0" smtClean="0"/>
                        <a:t>Auditorías internas/ 4.14 AUDITORÍAS INTERNAS</a:t>
                      </a:r>
                    </a:p>
                  </a:txBody>
                  <a:tcPr/>
                </a:tc>
                <a:tc>
                  <a:txBody>
                    <a:bodyPr/>
                    <a:lstStyle/>
                    <a:p>
                      <a:pPr marL="0" marR="0" indent="0" algn="l" defTabSz="2159996" rtl="0" eaLnBrk="1" fontAlgn="auto" latinLnBrk="0" hangingPunct="1">
                        <a:lnSpc>
                          <a:spcPct val="100000"/>
                        </a:lnSpc>
                        <a:spcBef>
                          <a:spcPts val="0"/>
                        </a:spcBef>
                        <a:spcAft>
                          <a:spcPts val="0"/>
                        </a:spcAft>
                        <a:buClrTx/>
                        <a:buSzTx/>
                        <a:buFont typeface="Arial" pitchFamily="34" charset="0"/>
                        <a:buChar char="•"/>
                        <a:tabLst/>
                        <a:defRPr/>
                      </a:pPr>
                      <a:r>
                        <a:rPr lang="es-CO" sz="1600" dirty="0" smtClean="0"/>
                        <a:t>Se afianzan los requisitos de la norma ISO17025 con la  definición y responsabilidad del gestor del programa de auditorías e Inclusión de la definición de auditoria adicional, auditoria combinada, observados y notas en equipo auditor.</a:t>
                      </a:r>
                    </a:p>
                  </a:txBody>
                  <a:tcPr/>
                </a:tc>
              </a:tr>
              <a:tr h="370840">
                <a:tc>
                  <a:txBody>
                    <a:bodyPr/>
                    <a:lstStyle/>
                    <a:p>
                      <a:pPr marL="0" marR="0" indent="0" algn="l" defTabSz="2159996" rtl="0" eaLnBrk="1" fontAlgn="auto" latinLnBrk="0" hangingPunct="1">
                        <a:lnSpc>
                          <a:spcPct val="100000"/>
                        </a:lnSpc>
                        <a:spcBef>
                          <a:spcPts val="0"/>
                        </a:spcBef>
                        <a:spcAft>
                          <a:spcPts val="0"/>
                        </a:spcAft>
                        <a:buClrTx/>
                        <a:buSzTx/>
                        <a:buFontTx/>
                        <a:buNone/>
                        <a:tabLst/>
                        <a:defRPr/>
                      </a:pPr>
                      <a:r>
                        <a:rPr lang="es-CO" sz="1600" dirty="0" smtClean="0"/>
                        <a:t>Solicitud de adquisiciones, bienes  y servicios/ 4.6 COMPRAS DE SERVICIOS Y DE SUMINISTROS</a:t>
                      </a:r>
                    </a:p>
                  </a:txBody>
                  <a:tcPr/>
                </a:tc>
                <a:tc>
                  <a:txBody>
                    <a:bodyPr/>
                    <a:lstStyle/>
                    <a:p>
                      <a:pPr marL="0" marR="0" indent="0" algn="l" defTabSz="2159996" rtl="0" eaLnBrk="1" fontAlgn="auto" latinLnBrk="0" hangingPunct="1">
                        <a:lnSpc>
                          <a:spcPct val="100000"/>
                        </a:lnSpc>
                        <a:spcBef>
                          <a:spcPts val="0"/>
                        </a:spcBef>
                        <a:spcAft>
                          <a:spcPts val="0"/>
                        </a:spcAft>
                        <a:buClrTx/>
                        <a:buSzTx/>
                        <a:buFont typeface="Arial" pitchFamily="34" charset="0"/>
                        <a:buChar char="•"/>
                        <a:tabLst/>
                        <a:defRPr/>
                      </a:pPr>
                      <a:r>
                        <a:rPr lang="es-CO" sz="1600" dirty="0" smtClean="0"/>
                        <a:t>Fortalecimiento de la trazabilidad en la realización de los ensayos definición de necesidades conforme a especificaciones.</a:t>
                      </a:r>
                    </a:p>
                  </a:txBody>
                  <a:tcPr/>
                </a:tc>
              </a:tr>
              <a:tr h="370840">
                <a:tc>
                  <a:txBody>
                    <a:bodyPr/>
                    <a:lstStyle/>
                    <a:p>
                      <a:pPr marL="0" marR="0" indent="0" algn="l" defTabSz="2159996" rtl="0" eaLnBrk="1" fontAlgn="auto" latinLnBrk="0" hangingPunct="1">
                        <a:lnSpc>
                          <a:spcPct val="100000"/>
                        </a:lnSpc>
                        <a:spcBef>
                          <a:spcPts val="0"/>
                        </a:spcBef>
                        <a:spcAft>
                          <a:spcPts val="0"/>
                        </a:spcAft>
                        <a:buClrTx/>
                        <a:buSzTx/>
                        <a:buFontTx/>
                        <a:buNone/>
                        <a:tabLst/>
                        <a:defRPr/>
                      </a:pPr>
                      <a:r>
                        <a:rPr lang="es-CO" sz="1600" dirty="0" smtClean="0"/>
                        <a:t>Medición de la satisfacción al cliente/ciudadano en la prestación del servicio / 4.7 SERVICIO AL CLIENTE</a:t>
                      </a:r>
                    </a:p>
                  </a:txBody>
                  <a:tcPr/>
                </a:tc>
                <a:tc>
                  <a:txBody>
                    <a:bodyPr/>
                    <a:lstStyle/>
                    <a:p>
                      <a:pPr marL="0" marR="0" indent="0" algn="l" defTabSz="2159996" rtl="0" eaLnBrk="1" fontAlgn="auto" latinLnBrk="0" hangingPunct="1">
                        <a:lnSpc>
                          <a:spcPct val="100000"/>
                        </a:lnSpc>
                        <a:spcBef>
                          <a:spcPts val="0"/>
                        </a:spcBef>
                        <a:spcAft>
                          <a:spcPts val="0"/>
                        </a:spcAft>
                        <a:buClrTx/>
                        <a:buSzTx/>
                        <a:buFont typeface="Arial" pitchFamily="34" charset="0"/>
                        <a:buChar char="•"/>
                        <a:tabLst/>
                        <a:defRPr/>
                      </a:pPr>
                      <a:r>
                        <a:rPr lang="es-CO" sz="1600" dirty="0" smtClean="0"/>
                        <a:t>Se refuerzan los mecanismos para medir la satisfacción del cliente en la prestación del Servicio.</a:t>
                      </a:r>
                    </a:p>
                  </a:txBody>
                  <a:tcPr/>
                </a:tc>
              </a:tr>
              <a:tr h="370840">
                <a:tc>
                  <a:txBody>
                    <a:bodyPr/>
                    <a:lstStyle/>
                    <a:p>
                      <a:pPr marL="0" marR="0" indent="0" algn="l" defTabSz="2159996" rtl="0" eaLnBrk="1" fontAlgn="auto" latinLnBrk="0" hangingPunct="1">
                        <a:lnSpc>
                          <a:spcPct val="100000"/>
                        </a:lnSpc>
                        <a:spcBef>
                          <a:spcPts val="0"/>
                        </a:spcBef>
                        <a:spcAft>
                          <a:spcPts val="0"/>
                        </a:spcAft>
                        <a:buClrTx/>
                        <a:buSzTx/>
                        <a:buFontTx/>
                        <a:buNone/>
                        <a:tabLst/>
                        <a:defRPr/>
                      </a:pPr>
                      <a:r>
                        <a:rPr lang="es-CO" sz="1600" dirty="0" smtClean="0"/>
                        <a:t>Comunicación con el ciudadano/cliente / 4.7 SERVICIOS AL CLIENTE</a:t>
                      </a:r>
                    </a:p>
                  </a:txBody>
                  <a:tcPr/>
                </a:tc>
                <a:tc>
                  <a:txBody>
                    <a:bodyPr/>
                    <a:lstStyle/>
                    <a:p>
                      <a:pPr marL="0" marR="0" indent="0" algn="l" defTabSz="2159996" rtl="0" eaLnBrk="1" fontAlgn="auto" latinLnBrk="0" hangingPunct="1">
                        <a:lnSpc>
                          <a:spcPct val="100000"/>
                        </a:lnSpc>
                        <a:spcBef>
                          <a:spcPts val="0"/>
                        </a:spcBef>
                        <a:spcAft>
                          <a:spcPts val="0"/>
                        </a:spcAft>
                        <a:buClrTx/>
                        <a:buSzTx/>
                        <a:buFontTx/>
                        <a:buNone/>
                        <a:tabLst/>
                        <a:defRPr/>
                      </a:pPr>
                      <a:r>
                        <a:rPr lang="es-CO" sz="1600" dirty="0" smtClean="0"/>
                        <a:t>Se fortalecen los temas relacionados con la comunicación con los clientes haciendo uso de la tecnología y de mecanismos de interacción agiles y amigables.  </a:t>
                      </a:r>
                    </a:p>
                  </a:txBody>
                  <a:tcPr/>
                </a:tc>
              </a:tr>
            </a:tbl>
          </a:graphicData>
        </a:graphic>
      </p:graphicFrame>
      <p:pic>
        <p:nvPicPr>
          <p:cNvPr id="1026" name="Picture 2"/>
          <p:cNvPicPr>
            <a:picLocks noChangeAspect="1" noChangeArrowheads="1"/>
          </p:cNvPicPr>
          <p:nvPr/>
        </p:nvPicPr>
        <p:blipFill>
          <a:blip r:embed="rId20"/>
          <a:srcRect/>
          <a:stretch>
            <a:fillRect/>
          </a:stretch>
        </p:blipFill>
        <p:spPr bwMode="auto">
          <a:xfrm>
            <a:off x="7985473" y="27715327"/>
            <a:ext cx="6058877" cy="4411502"/>
          </a:xfrm>
          <a:prstGeom prst="rect">
            <a:avLst/>
          </a:prstGeom>
          <a:noFill/>
          <a:ln w="9525">
            <a:noFill/>
            <a:miter lim="800000"/>
            <a:headEnd/>
            <a:tailEnd/>
          </a:ln>
          <a:effectLst/>
        </p:spPr>
      </p:pic>
    </p:spTree>
    <p:extLst>
      <p:ext uri="{BB962C8B-B14F-4D97-AF65-F5344CB8AC3E}">
        <p14:creationId xmlns:p14="http://schemas.microsoft.com/office/powerpoint/2010/main" val="2382351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ipo_x0020_de_x0020_Documento xmlns="cd5201bd-d55a-45f9-8dc6-2131aaccc9f9">Lineamientos</Tipo_x0020_de_x0020_Documento>
    <_dlc_DocId xmlns="3bfbf733-a6c3-488d-a481-abc1b690c7db">AVMXRNAJRR5T-814487730-7</_dlc_DocId>
    <_dlc_DocIdUrl xmlns="3bfbf733-a6c3-488d-a481-abc1b690c7db">
      <Url>https://www.ins.gov.co/Direcciones/RedesSaludPublica/GestiondeCalidadLaboratorios/_layouts/15/DocIdRedir.aspx?ID=AVMXRNAJRR5T-814487730-7</Url>
      <Description>AVMXRNAJRR5T-814487730-7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A71BE71D35BC5D48BE97FE730A7A4C1F" ma:contentTypeVersion="3" ma:contentTypeDescription="Crear nuevo documento." ma:contentTypeScope="" ma:versionID="97a2263d0f159a8e35333fc6102e00f9">
  <xsd:schema xmlns:xsd="http://www.w3.org/2001/XMLSchema" xmlns:xs="http://www.w3.org/2001/XMLSchema" xmlns:p="http://schemas.microsoft.com/office/2006/metadata/properties" xmlns:ns2="3bfbf733-a6c3-488d-a481-abc1b690c7db" xmlns:ns3="cd5201bd-d55a-45f9-8dc6-2131aaccc9f9" targetNamespace="http://schemas.microsoft.com/office/2006/metadata/properties" ma:root="true" ma:fieldsID="9407546356065af68e85185473527128" ns2:_="" ns3:_="">
    <xsd:import namespace="3bfbf733-a6c3-488d-a481-abc1b690c7db"/>
    <xsd:import namespace="cd5201bd-d55a-45f9-8dc6-2131aaccc9f9"/>
    <xsd:element name="properties">
      <xsd:complexType>
        <xsd:sequence>
          <xsd:element name="documentManagement">
            <xsd:complexType>
              <xsd:all>
                <xsd:element ref="ns2:_dlc_DocId" minOccurs="0"/>
                <xsd:element ref="ns2:_dlc_DocIdUrl" minOccurs="0"/>
                <xsd:element ref="ns2:_dlc_DocIdPersistId" minOccurs="0"/>
                <xsd:element ref="ns3:Tipo_x0020_de_x0020_Documen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bf733-a6c3-488d-a481-abc1b690c7d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d5201bd-d55a-45f9-8dc6-2131aaccc9f9" elementFormDefault="qualified">
    <xsd:import namespace="http://schemas.microsoft.com/office/2006/documentManagement/types"/>
    <xsd:import namespace="http://schemas.microsoft.com/office/infopath/2007/PartnerControls"/>
    <xsd:element name="Tipo_x0020_de_x0020_Documento" ma:index="11" nillable="true" ma:displayName="Tipo de Documento" ma:internalName="Tipo_x0020_de_x0020_Document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ACAF1-11A4-48C0-8BFE-62307EA4CB52}"/>
</file>

<file path=customXml/itemProps2.xml><?xml version="1.0" encoding="utf-8"?>
<ds:datastoreItem xmlns:ds="http://schemas.openxmlformats.org/officeDocument/2006/customXml" ds:itemID="{27A407D3-8FEF-4762-A3A3-AB12B0AA1644}"/>
</file>

<file path=customXml/itemProps3.xml><?xml version="1.0" encoding="utf-8"?>
<ds:datastoreItem xmlns:ds="http://schemas.openxmlformats.org/officeDocument/2006/customXml" ds:itemID="{DA2BDDA6-CE2F-44C8-A455-D5E5E9029829}"/>
</file>

<file path=customXml/itemProps4.xml><?xml version="1.0" encoding="utf-8"?>
<ds:datastoreItem xmlns:ds="http://schemas.openxmlformats.org/officeDocument/2006/customXml" ds:itemID="{F4B1278E-B889-442B-AE92-F54D7EA478C8}"/>
</file>

<file path=docProps/app.xml><?xml version="1.0" encoding="utf-8"?>
<Properties xmlns="http://schemas.openxmlformats.org/officeDocument/2006/extended-properties" xmlns:vt="http://schemas.openxmlformats.org/officeDocument/2006/docPropsVTypes">
  <Template>Office Theme</Template>
  <TotalTime>10500</TotalTime>
  <Words>1481</Words>
  <Application>Microsoft Office PowerPoint</Application>
  <PresentationFormat>Personalizado</PresentationFormat>
  <Paragraphs>134</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Augusto Parra  Greco</dc:creator>
  <cp:lastModifiedBy>Lynda Patricia Prieto Navarrera</cp:lastModifiedBy>
  <cp:revision>28</cp:revision>
  <dcterms:created xsi:type="dcterms:W3CDTF">2014-10-31T17:32:22Z</dcterms:created>
  <dcterms:modified xsi:type="dcterms:W3CDTF">2015-02-05T15:49:22Z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0x010100A71BE71D35BC5D48BE97FE730A7A4C1F</vt:lpwstr>
  </property>
  <property fmtid="{D5CDD505-2E9C-101B-9397-08002B2CF9AE}" pid="3" name="Order">
    <vt:r8>800</vt:r8>
  </property>
  <property fmtid="{D5CDD505-2E9C-101B-9397-08002B2CF9AE}" pid="4" name="_dlc_DocIdItemGuid">
    <vt:lpwstr>acecb5f9-e1eb-42d5-8651-a70a94273aa6</vt:lpwstr>
  </property>
</Properties>
</file>